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53"/>
  </p:notesMasterIdLst>
  <p:sldIdLst>
    <p:sldId id="256" r:id="rId2"/>
    <p:sldId id="374" r:id="rId3"/>
    <p:sldId id="375" r:id="rId4"/>
    <p:sldId id="376" r:id="rId5"/>
    <p:sldId id="377" r:id="rId6"/>
    <p:sldId id="378" r:id="rId7"/>
    <p:sldId id="379" r:id="rId8"/>
    <p:sldId id="381" r:id="rId9"/>
    <p:sldId id="382" r:id="rId10"/>
    <p:sldId id="383" r:id="rId11"/>
    <p:sldId id="386" r:id="rId12"/>
    <p:sldId id="387" r:id="rId13"/>
    <p:sldId id="388" r:id="rId14"/>
    <p:sldId id="389" r:id="rId15"/>
    <p:sldId id="384" r:id="rId16"/>
    <p:sldId id="391" r:id="rId17"/>
    <p:sldId id="392" r:id="rId18"/>
    <p:sldId id="393" r:id="rId19"/>
    <p:sldId id="394" r:id="rId20"/>
    <p:sldId id="395" r:id="rId21"/>
    <p:sldId id="396" r:id="rId22"/>
    <p:sldId id="427" r:id="rId23"/>
    <p:sldId id="417" r:id="rId24"/>
    <p:sldId id="398" r:id="rId25"/>
    <p:sldId id="400" r:id="rId26"/>
    <p:sldId id="401" r:id="rId27"/>
    <p:sldId id="439" r:id="rId28"/>
    <p:sldId id="438" r:id="rId29"/>
    <p:sldId id="402" r:id="rId30"/>
    <p:sldId id="432" r:id="rId31"/>
    <p:sldId id="429" r:id="rId32"/>
    <p:sldId id="430" r:id="rId33"/>
    <p:sldId id="421" r:id="rId34"/>
    <p:sldId id="425" r:id="rId35"/>
    <p:sldId id="422" r:id="rId36"/>
    <p:sldId id="426" r:id="rId37"/>
    <p:sldId id="428" r:id="rId38"/>
    <p:sldId id="441" r:id="rId39"/>
    <p:sldId id="440" r:id="rId40"/>
    <p:sldId id="433" r:id="rId41"/>
    <p:sldId id="437" r:id="rId42"/>
    <p:sldId id="423" r:id="rId43"/>
    <p:sldId id="424" r:id="rId44"/>
    <p:sldId id="431" r:id="rId45"/>
    <p:sldId id="416" r:id="rId46"/>
    <p:sldId id="436" r:id="rId47"/>
    <p:sldId id="434" r:id="rId48"/>
    <p:sldId id="435" r:id="rId49"/>
    <p:sldId id="442" r:id="rId50"/>
    <p:sldId id="443" r:id="rId51"/>
    <p:sldId id="272"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3A28"/>
    <a:srgbClr val="0000CC"/>
    <a:srgbClr val="FFFF00"/>
    <a:srgbClr val="003399"/>
    <a:srgbClr val="0033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1696" autoAdjust="0"/>
  </p:normalViewPr>
  <p:slideViewPr>
    <p:cSldViewPr>
      <p:cViewPr varScale="1">
        <p:scale>
          <a:sx n="44" d="100"/>
          <a:sy n="44" d="100"/>
        </p:scale>
        <p:origin x="-1435"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cs typeface="Arial" pitchFamily="34" charset="0"/>
              </a:defRPr>
            </a:lvl1pPr>
          </a:lstStyle>
          <a:p>
            <a:pPr>
              <a:defRPr/>
            </a:pPr>
            <a:endParaRPr lang="en-US"/>
          </a:p>
        </p:txBody>
      </p:sp>
      <p:sp>
        <p:nvSpPr>
          <p:cNvPr id="2344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cs typeface="Arial" pitchFamily="34" charset="0"/>
              </a:defRPr>
            </a:lvl1pPr>
          </a:lstStyle>
          <a:p>
            <a:pPr>
              <a:defRPr/>
            </a:pPr>
            <a:fld id="{1705B032-9A38-4178-A877-F7D3E39986E3}" type="datetimeFigureOut">
              <a:rPr lang="en-US"/>
              <a:pPr>
                <a:defRPr/>
              </a:pPr>
              <a:t>4/7/2015</a:t>
            </a:fld>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345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45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cs typeface="Arial" pitchFamily="34" charset="0"/>
              </a:defRPr>
            </a:lvl1pPr>
          </a:lstStyle>
          <a:p>
            <a:pPr>
              <a:defRPr/>
            </a:pPr>
            <a:endParaRPr lang="en-US"/>
          </a:p>
        </p:txBody>
      </p:sp>
      <p:sp>
        <p:nvSpPr>
          <p:cNvPr id="2345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cs typeface="Arial" pitchFamily="34" charset="0"/>
              </a:defRPr>
            </a:lvl1pPr>
          </a:lstStyle>
          <a:p>
            <a:pPr>
              <a:defRPr/>
            </a:pPr>
            <a:fld id="{98D26C70-3080-4EC3-87C5-56B4D542F3CE}" type="slidenum">
              <a:rPr lang="en-US"/>
              <a:pPr>
                <a:defRPr/>
              </a:pPr>
              <a:t>‹#›</a:t>
            </a:fld>
            <a:endParaRPr lang="en-US"/>
          </a:p>
        </p:txBody>
      </p:sp>
    </p:spTree>
    <p:extLst>
      <p:ext uri="{BB962C8B-B14F-4D97-AF65-F5344CB8AC3E}">
        <p14:creationId xmlns:p14="http://schemas.microsoft.com/office/powerpoint/2010/main" val="18650775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Rectangle 3"/>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D26C70-3080-4EC3-87C5-56B4D542F3CE}" type="slidenum">
              <a:rPr lang="en-US" smtClean="0"/>
              <a:pPr>
                <a:defRPr/>
              </a:pPr>
              <a:t>48</a:t>
            </a:fld>
            <a:endParaRPr lang="en-US"/>
          </a:p>
        </p:txBody>
      </p:sp>
    </p:spTree>
    <p:extLst>
      <p:ext uri="{BB962C8B-B14F-4D97-AF65-F5344CB8AC3E}">
        <p14:creationId xmlns:p14="http://schemas.microsoft.com/office/powerpoint/2010/main" val="28398334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LOGO copy"/>
          <p:cNvPicPr>
            <a:picLocks noChangeAspect="1" noChangeArrowheads="1"/>
          </p:cNvPicPr>
          <p:nvPr/>
        </p:nvPicPr>
        <p:blipFill>
          <a:blip r:embed="rId2">
            <a:clrChange>
              <a:clrFrom>
                <a:srgbClr val="CBE3E3"/>
              </a:clrFrom>
              <a:clrTo>
                <a:srgbClr val="CBE3E3">
                  <a:alpha val="0"/>
                </a:srgbClr>
              </a:clrTo>
            </a:clrChange>
          </a:blip>
          <a:srcRect l="11111" t="4305" r="11111" b="9607"/>
          <a:stretch>
            <a:fillRect/>
          </a:stretch>
        </p:blipFill>
        <p:spPr bwMode="auto">
          <a:xfrm>
            <a:off x="3929063" y="0"/>
            <a:ext cx="1133475" cy="1619250"/>
          </a:xfrm>
          <a:prstGeom prst="rect">
            <a:avLst/>
          </a:prstGeom>
          <a:noFill/>
          <a:ln w="9525">
            <a:noFill/>
            <a:miter lim="800000"/>
            <a:headEnd/>
            <a:tailEnd/>
          </a:ln>
        </p:spPr>
      </p:pic>
      <p:grpSp>
        <p:nvGrpSpPr>
          <p:cNvPr id="5" name="Group 12"/>
          <p:cNvGrpSpPr>
            <a:grpSpLocks/>
          </p:cNvGrpSpPr>
          <p:nvPr/>
        </p:nvGrpSpPr>
        <p:grpSpPr bwMode="auto">
          <a:xfrm>
            <a:off x="2214563" y="5357816"/>
            <a:ext cx="4800600" cy="766759"/>
            <a:chOff x="2057400" y="5357816"/>
            <a:chExt cx="4800600" cy="766884"/>
          </a:xfrm>
          <a:noFill/>
        </p:grpSpPr>
        <p:pic>
          <p:nvPicPr>
            <p:cNvPr id="6" name="Picture 4"/>
            <p:cNvPicPr>
              <a:picLocks noChangeAspect="1" noChangeArrowheads="1"/>
            </p:cNvPicPr>
            <p:nvPr/>
          </p:nvPicPr>
          <p:blipFill>
            <a:blip r:embed="rId3" cstate="print"/>
            <a:srcRect/>
            <a:stretch>
              <a:fillRect/>
            </a:stretch>
          </p:blipFill>
          <p:spPr bwMode="auto">
            <a:xfrm>
              <a:off x="2571755" y="5357816"/>
              <a:ext cx="3600450" cy="523874"/>
            </a:xfrm>
            <a:prstGeom prst="rect">
              <a:avLst/>
            </a:prstGeom>
            <a:grpFill/>
            <a:ln w="9525">
              <a:noFill/>
              <a:miter lim="800000"/>
              <a:headEnd/>
              <a:tailEnd/>
            </a:ln>
          </p:spPr>
        </p:pic>
        <p:pic>
          <p:nvPicPr>
            <p:cNvPr id="7" name="Picture 5"/>
            <p:cNvPicPr>
              <a:picLocks noChangeAspect="1" noChangeArrowheads="1"/>
            </p:cNvPicPr>
            <p:nvPr/>
          </p:nvPicPr>
          <p:blipFill>
            <a:blip r:embed="rId4" cstate="print"/>
            <a:srcRect l="2464" t="17021" r="2618" b="14894"/>
            <a:stretch>
              <a:fillRect/>
            </a:stretch>
          </p:blipFill>
          <p:spPr bwMode="auto">
            <a:xfrm>
              <a:off x="2057400" y="5715000"/>
              <a:ext cx="4800600" cy="409700"/>
            </a:xfrm>
            <a:prstGeom prst="rect">
              <a:avLst/>
            </a:prstGeom>
            <a:grpFill/>
            <a:ln w="9525">
              <a:noFill/>
              <a:miter lim="800000"/>
              <a:headEnd/>
              <a:tailEnd/>
            </a:ln>
          </p:spPr>
        </p:pic>
      </p:grpSp>
      <p:sp>
        <p:nvSpPr>
          <p:cNvPr id="2" name="Title 1"/>
          <p:cNvSpPr>
            <a:spLocks noGrp="1"/>
          </p:cNvSpPr>
          <p:nvPr>
            <p:ph type="ctrTitle"/>
          </p:nvPr>
        </p:nvSpPr>
        <p:spPr>
          <a:xfrm>
            <a:off x="457200" y="2030413"/>
            <a:ext cx="8153400" cy="1470025"/>
          </a:xfrm>
          <a:noFill/>
        </p:spPr>
        <p:txBody>
          <a:bodyPr/>
          <a:lstStyle>
            <a:lvl1pPr>
              <a:defRPr sz="5400" b="1">
                <a:solidFill>
                  <a:srgbClr val="003399"/>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4367218"/>
            <a:ext cx="7239000" cy="776294"/>
          </a:xfrm>
        </p:spPr>
        <p:txBody>
          <a:bodyPr/>
          <a:lstStyle>
            <a:lvl1pPr marL="0" indent="0" algn="ctr">
              <a:buNone/>
              <a:defRPr b="1">
                <a:solidFill>
                  <a:srgbClr val="1A1C3E"/>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a:xfrm rot="5400000">
            <a:off x="7589045" y="1081881"/>
            <a:ext cx="2011362" cy="384175"/>
          </a:xfrm>
          <a:prstGeom prst="rect">
            <a:avLst/>
          </a:prstGeom>
        </p:spPr>
        <p:txBody>
          <a:bodyPr rtlCol="0"/>
          <a:lstStyle>
            <a:lvl1pPr>
              <a:defRPr/>
            </a:lvl1pPr>
          </a:lstStyle>
          <a:p>
            <a:pPr>
              <a:defRPr/>
            </a:pPr>
            <a:fld id="{E32C3D81-16CB-4EDF-A54D-72C709BB7E49}" type="datetimeFigureOut">
              <a:rPr lang="en-US"/>
              <a:pPr>
                <a:defRPr/>
              </a:pPr>
              <a:t>4/7/2015</a:t>
            </a:fld>
            <a:endParaRPr lang="en-US"/>
          </a:p>
        </p:txBody>
      </p:sp>
      <p:sp>
        <p:nvSpPr>
          <p:cNvPr id="5" name="Slide Number Placeholder 8"/>
          <p:cNvSpPr>
            <a:spLocks noGrp="1"/>
          </p:cNvSpPr>
          <p:nvPr>
            <p:ph type="sldNum" sz="quarter" idx="11"/>
          </p:nvPr>
        </p:nvSpPr>
        <p:spPr>
          <a:xfrm>
            <a:off x="8129588" y="5734050"/>
            <a:ext cx="609600" cy="520700"/>
          </a:xfrm>
          <a:prstGeom prst="rect">
            <a:avLst/>
          </a:prstGeom>
        </p:spPr>
        <p:txBody>
          <a:bodyPr rtlCol="0"/>
          <a:lstStyle>
            <a:lvl1pPr>
              <a:defRPr/>
            </a:lvl1pPr>
          </a:lstStyle>
          <a:p>
            <a:pPr>
              <a:defRPr/>
            </a:pPr>
            <a:fld id="{EDA0123E-9442-4B11-A477-681E168EE5D7}" type="slidenum">
              <a:rPr lang="en-US"/>
              <a:pPr>
                <a:defRPr/>
              </a:pPr>
              <a:t>‹#›</a:t>
            </a:fld>
            <a:endParaRPr lang="en-US"/>
          </a:p>
        </p:txBody>
      </p:sp>
      <p:sp>
        <p:nvSpPr>
          <p:cNvPr id="6" name="Footer Placeholder 9"/>
          <p:cNvSpPr>
            <a:spLocks noGrp="1"/>
          </p:cNvSpPr>
          <p:nvPr>
            <p:ph type="ftr" sz="quarter" idx="12"/>
          </p:nvPr>
        </p:nvSpPr>
        <p:spPr>
          <a:xfrm rot="5400000">
            <a:off x="6989763" y="3736975"/>
            <a:ext cx="3200400" cy="365125"/>
          </a:xfrm>
          <a:prstGeom prst="rect">
            <a:avLst/>
          </a:prstGeom>
        </p:spPr>
        <p:txBody>
          <a:bodyPr rtlCol="0"/>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32887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rgbClr val="A8DAFC">
                <a:alpha val="90000"/>
              </a:srgbClr>
            </a:gs>
            <a:gs pos="100000">
              <a:srgbClr val="FFEBFA"/>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0" y="0"/>
            <a:ext cx="9144000" cy="914400"/>
          </a:xfrm>
          <a:prstGeom prst="rect">
            <a:avLst/>
          </a:prstGeom>
          <a:solidFill>
            <a:schemeClr val="accent5">
              <a:lumMod val="60000"/>
              <a:lumOff val="4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2" name="Text Placeholder 2"/>
          <p:cNvSpPr>
            <a:spLocks noGrp="1"/>
          </p:cNvSpPr>
          <p:nvPr>
            <p:ph type="body" idx="1"/>
          </p:nvPr>
        </p:nvSpPr>
        <p:spPr bwMode="auto">
          <a:xfrm>
            <a:off x="152400" y="1066800"/>
            <a:ext cx="8839200" cy="5076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IN" smtClean="0"/>
              <a:t>Click to edit Master text styles</a:t>
            </a:r>
          </a:p>
          <a:p>
            <a:pPr lvl="1"/>
            <a:r>
              <a:rPr lang="en-IN" smtClean="0"/>
              <a:t>Second level</a:t>
            </a:r>
          </a:p>
        </p:txBody>
      </p:sp>
    </p:spTree>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Lst>
  <p:transition>
    <p:wedge/>
  </p:transition>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Arial" charset="0"/>
          <a:cs typeface="Arial" charset="0"/>
        </a:defRPr>
      </a:lvl2pPr>
      <a:lvl3pPr algn="ctr" rtl="0" eaLnBrk="0" fontAlgn="base" hangingPunct="0">
        <a:spcBef>
          <a:spcPct val="0"/>
        </a:spcBef>
        <a:spcAft>
          <a:spcPct val="0"/>
        </a:spcAft>
        <a:defRPr sz="4400" b="1">
          <a:solidFill>
            <a:schemeClr val="tx1"/>
          </a:solidFill>
          <a:latin typeface="Arial" charset="0"/>
          <a:cs typeface="Arial" charset="0"/>
        </a:defRPr>
      </a:lvl3pPr>
      <a:lvl4pPr algn="ctr" rtl="0" eaLnBrk="0" fontAlgn="base" hangingPunct="0">
        <a:spcBef>
          <a:spcPct val="0"/>
        </a:spcBef>
        <a:spcAft>
          <a:spcPct val="0"/>
        </a:spcAft>
        <a:defRPr sz="4400" b="1">
          <a:solidFill>
            <a:schemeClr val="tx1"/>
          </a:solidFill>
          <a:latin typeface="Arial" charset="0"/>
          <a:cs typeface="Arial" charset="0"/>
        </a:defRPr>
      </a:lvl4pPr>
      <a:lvl5pPr algn="ctr" rtl="0" eaLnBrk="0" fontAlgn="base" hangingPunct="0">
        <a:spcBef>
          <a:spcPct val="0"/>
        </a:spcBef>
        <a:spcAft>
          <a:spcPct val="0"/>
        </a:spcAft>
        <a:defRPr sz="4400" b="1">
          <a:solidFill>
            <a:schemeClr val="tx1"/>
          </a:solidFill>
          <a:latin typeface="Arial" charset="0"/>
          <a:cs typeface="Arial" charset="0"/>
        </a:defRPr>
      </a:lvl5pPr>
      <a:lvl6pPr marL="457200" algn="ctr" rtl="0" eaLnBrk="1" fontAlgn="base" hangingPunct="1">
        <a:spcBef>
          <a:spcPct val="0"/>
        </a:spcBef>
        <a:spcAft>
          <a:spcPct val="0"/>
        </a:spcAft>
        <a:defRPr sz="4800" b="1">
          <a:solidFill>
            <a:srgbClr val="090355"/>
          </a:solidFill>
          <a:latin typeface="Arial" charset="0"/>
          <a:cs typeface="Arial" charset="0"/>
        </a:defRPr>
      </a:lvl6pPr>
      <a:lvl7pPr marL="914400" algn="ctr" rtl="0" eaLnBrk="1" fontAlgn="base" hangingPunct="1">
        <a:spcBef>
          <a:spcPct val="0"/>
        </a:spcBef>
        <a:spcAft>
          <a:spcPct val="0"/>
        </a:spcAft>
        <a:defRPr sz="4800" b="1">
          <a:solidFill>
            <a:srgbClr val="090355"/>
          </a:solidFill>
          <a:latin typeface="Arial" charset="0"/>
          <a:cs typeface="Arial" charset="0"/>
        </a:defRPr>
      </a:lvl7pPr>
      <a:lvl8pPr marL="1371600" algn="ctr" rtl="0" eaLnBrk="1" fontAlgn="base" hangingPunct="1">
        <a:spcBef>
          <a:spcPct val="0"/>
        </a:spcBef>
        <a:spcAft>
          <a:spcPct val="0"/>
        </a:spcAft>
        <a:defRPr sz="4800" b="1">
          <a:solidFill>
            <a:srgbClr val="090355"/>
          </a:solidFill>
          <a:latin typeface="Arial" charset="0"/>
          <a:cs typeface="Arial" charset="0"/>
        </a:defRPr>
      </a:lvl8pPr>
      <a:lvl9pPr marL="1828800" algn="ctr" rtl="0" eaLnBrk="1" fontAlgn="base" hangingPunct="1">
        <a:spcBef>
          <a:spcPct val="0"/>
        </a:spcBef>
        <a:spcAft>
          <a:spcPct val="0"/>
        </a:spcAft>
        <a:defRPr sz="4800" b="1">
          <a:solidFill>
            <a:srgbClr val="090355"/>
          </a:solidFill>
          <a:latin typeface="Arial" charset="0"/>
          <a:cs typeface="Arial" charset="0"/>
        </a:defRPr>
      </a:lvl9pPr>
    </p:titleStyle>
    <p:bodyStyle>
      <a:lvl1pPr marL="342900" indent="-342900" algn="l" rtl="0" eaLnBrk="0" fontAlgn="base" hangingPunct="0">
        <a:spcBef>
          <a:spcPct val="20000"/>
        </a:spcBef>
        <a:spcAft>
          <a:spcPct val="0"/>
        </a:spcAft>
        <a:buFont typeface="Wingdings" pitchFamily="2" charset="2"/>
        <a:buChar char="v"/>
        <a:defRPr sz="3200" b="1" kern="1200">
          <a:solidFill>
            <a:srgbClr val="003399"/>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3200" b="1" kern="1200">
          <a:solidFill>
            <a:srgbClr val="003399"/>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b="1"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b="1"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in/imgres?imgurl=http://www.munroinstruments.co.uk/Meteorological/contents/media/mercurybarometer.jpg&amp;imgrefurl=http://www.munroinstruments.co.uk/Meteorological/contents/en-us/d41_Mercury_Barometers.html&amp;h=405&amp;w=94&amp;sz=11&amp;tbnid=yQmhGfSxn4UCJM:&amp;tbnh=90&amp;tbnw=21&amp;prev=/search?q=kew+pattern+barometer&amp;tbm=isch&amp;tbo=u&amp;zoom=1&amp;q=kew+pattern+barometer&amp;docid=G3EiwHaC5HWqRM&amp;hl=en&amp;sa=X&amp;ei=p4FhT6DzB4T3rQfBvon_Bw&amp;ved=0CG8Q9QEwDA&amp;dur=4678"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en.wikipedia.org/wiki/Meteorology" TargetMode="External"/><Relationship Id="rId7" Type="http://schemas.openxmlformats.org/officeDocument/2006/relationships/hyperlink" Target="http://en.wikipedia.org/wiki/Millimetres" TargetMode="Externa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hyperlink" Target="http://en.wikipedia.org/wiki/Snow_water_equivalent" TargetMode="External"/><Relationship Id="rId5" Type="http://schemas.openxmlformats.org/officeDocument/2006/relationships/hyperlink" Target="http://en.wikipedia.org/wiki/Centimetres" TargetMode="External"/><Relationship Id="rId4" Type="http://schemas.openxmlformats.org/officeDocument/2006/relationships/hyperlink" Target="http://en.wikipedia.org/wiki/Precipitation_(meteorology)"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en.wikipedia.org/wiki/Velocity" TargetMode="External"/><Relationship Id="rId7" Type="http://schemas.openxmlformats.org/officeDocument/2006/relationships/hyperlink" Target="http://en.wikipedia.org/wiki/Snowflake" TargetMode="Externa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hyperlink" Target="http://en.wikipedia.org/wiki/Laser" TargetMode="External"/><Relationship Id="rId5" Type="http://schemas.openxmlformats.org/officeDocument/2006/relationships/hyperlink" Target="http://en.wikipedia.org/wiki/Microwave" TargetMode="External"/><Relationship Id="rId4" Type="http://schemas.openxmlformats.org/officeDocument/2006/relationships/hyperlink" Target="http://en.wikipedia.org/wiki/Precipitation_(meteorology)"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en.wikipedia.org/wiki/Lapse_rate" TargetMode="External"/><Relationship Id="rId7" Type="http://schemas.openxmlformats.org/officeDocument/2006/relationships/hyperlink" Target="http://en.wikipedia.org/wiki/Speed_of_sound" TargetMode="External"/><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hyperlink" Target="http://en.wikipedia.org/wiki/Acoustics" TargetMode="External"/><Relationship Id="rId5" Type="http://schemas.openxmlformats.org/officeDocument/2006/relationships/hyperlink" Target="http://en.wikipedia.org/wiki/Radio" TargetMode="External"/><Relationship Id="rId4" Type="http://schemas.openxmlformats.org/officeDocument/2006/relationships/hyperlink" Target="http://en.wikipedia.org/wiki/Backscatter"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en.wikipedia.org/wiki/Atmosphere" TargetMode="Externa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6" name="Rectangle 6"/>
          <p:cNvSpPr>
            <a:spLocks noChangeArrowheads="1"/>
          </p:cNvSpPr>
          <p:nvPr/>
        </p:nvSpPr>
        <p:spPr bwMode="auto">
          <a:xfrm>
            <a:off x="2000232" y="3929066"/>
            <a:ext cx="5041900" cy="1569660"/>
          </a:xfrm>
          <a:prstGeom prst="rect">
            <a:avLst/>
          </a:prstGeom>
          <a:noFill/>
          <a:ln w="9525">
            <a:noFill/>
            <a:miter lim="800000"/>
            <a:headEnd/>
            <a:tailEnd/>
          </a:ln>
          <a:effectLst/>
        </p:spPr>
        <p:txBody>
          <a:bodyPr>
            <a:spAutoFit/>
          </a:bodyPr>
          <a:lstStyle/>
          <a:p>
            <a:pPr algn="ctr">
              <a:defRPr/>
            </a:pPr>
            <a:endParaRPr lang="en-US" sz="3200" dirty="0" smtClean="0">
              <a:solidFill>
                <a:schemeClr val="hlink"/>
              </a:solidFill>
              <a:effectLst>
                <a:outerShdw blurRad="38100" dist="38100" dir="2700000" algn="tl">
                  <a:srgbClr val="FFFFFF"/>
                </a:outerShdw>
              </a:effectLst>
              <a:latin typeface="Arial" pitchFamily="34" charset="0"/>
              <a:cs typeface="Arial" pitchFamily="34" charset="0"/>
            </a:endParaRPr>
          </a:p>
          <a:p>
            <a:pPr algn="ctr">
              <a:defRPr/>
            </a:pPr>
            <a:endParaRPr lang="en-US" sz="3200" dirty="0">
              <a:solidFill>
                <a:schemeClr val="hlink"/>
              </a:solidFill>
              <a:effectLst>
                <a:outerShdw blurRad="38100" dist="38100" dir="2700000" algn="tl">
                  <a:srgbClr val="FFFFFF"/>
                </a:outerShdw>
              </a:effectLst>
              <a:latin typeface="Arial" pitchFamily="34" charset="0"/>
              <a:cs typeface="Arial" pitchFamily="34" charset="0"/>
            </a:endParaRPr>
          </a:p>
          <a:p>
            <a:pPr algn="ctr">
              <a:defRPr/>
            </a:pPr>
            <a:endParaRPr lang="en-IN" sz="3200" dirty="0">
              <a:solidFill>
                <a:schemeClr val="hlink"/>
              </a:solidFill>
              <a:effectLst>
                <a:outerShdw blurRad="38100" dist="38100" dir="2700000" algn="tl">
                  <a:srgbClr val="FFFFFF"/>
                </a:outerShdw>
              </a:effectLst>
              <a:latin typeface="Arial" pitchFamily="34" charset="0"/>
              <a:cs typeface="Arial" pitchFamily="34" charset="0"/>
            </a:endParaRPr>
          </a:p>
        </p:txBody>
      </p:sp>
      <p:sp>
        <p:nvSpPr>
          <p:cNvPr id="5" name="TextBox 4"/>
          <p:cNvSpPr txBox="1"/>
          <p:nvPr/>
        </p:nvSpPr>
        <p:spPr>
          <a:xfrm>
            <a:off x="949282" y="2082406"/>
            <a:ext cx="7143800" cy="3416320"/>
          </a:xfrm>
          <a:prstGeom prst="rect">
            <a:avLst/>
          </a:prstGeom>
          <a:noFill/>
        </p:spPr>
        <p:txBody>
          <a:bodyPr wrap="square" rtlCol="0">
            <a:spAutoFit/>
          </a:bodyPr>
          <a:lstStyle/>
          <a:p>
            <a:pPr algn="ctr"/>
            <a:r>
              <a:rPr lang="en-US" sz="5400" b="1" dirty="0" smtClean="0">
                <a:solidFill>
                  <a:srgbClr val="C00000"/>
                </a:solidFill>
              </a:rPr>
              <a:t>METEOROLOGICAL DATA COLLECTION NETWORK OF IMD</a:t>
            </a:r>
          </a:p>
          <a:p>
            <a:pPr algn="ctr"/>
            <a:endParaRPr lang="en-US" sz="5400" b="1" dirty="0">
              <a:solidFill>
                <a:srgbClr val="C00000"/>
              </a:solidFill>
            </a:endParaRPr>
          </a:p>
        </p:txBody>
      </p:sp>
    </p:spTree>
  </p:cSld>
  <p:clrMapOvr>
    <a:masterClrMapping/>
  </p:clrMapOvr>
  <p:transition>
    <p:plu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43116"/>
            <a:ext cx="8153400" cy="1470025"/>
          </a:xfrm>
        </p:spPr>
        <p:txBody>
          <a:bodyPr/>
          <a:lstStyle/>
          <a:p>
            <a:pPr lvl="0" algn="l"/>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600" dirty="0" smtClean="0">
                <a:solidFill>
                  <a:srgbClr val="FF0000"/>
                </a:solidFill>
              </a:rPr>
              <a:t>10.	Evaporation</a:t>
            </a:r>
            <a:br>
              <a:rPr lang="en-US" sz="3600" dirty="0" smtClean="0">
                <a:solidFill>
                  <a:srgbClr val="FF0000"/>
                </a:solidFill>
              </a:rPr>
            </a:br>
            <a:r>
              <a:rPr lang="en-US" sz="3600" dirty="0" smtClean="0">
                <a:solidFill>
                  <a:srgbClr val="FF0000"/>
                </a:solidFill>
              </a:rPr>
              <a:t>11.	Soil Moisture</a:t>
            </a:r>
            <a:br>
              <a:rPr lang="en-US" sz="3600" dirty="0" smtClean="0">
                <a:solidFill>
                  <a:srgbClr val="FF0000"/>
                </a:solidFill>
              </a:rPr>
            </a:br>
            <a:r>
              <a:rPr lang="en-US" sz="3600" dirty="0" smtClean="0">
                <a:solidFill>
                  <a:srgbClr val="FF0000"/>
                </a:solidFill>
              </a:rPr>
              <a:t>12.	Present &amp; Past Weather</a:t>
            </a:r>
            <a:br>
              <a:rPr lang="en-US" sz="3600" dirty="0" smtClean="0">
                <a:solidFill>
                  <a:srgbClr val="FF0000"/>
                </a:solidFill>
              </a:rPr>
            </a:br>
            <a:r>
              <a:rPr lang="en-US" sz="3600" dirty="0" smtClean="0">
                <a:solidFill>
                  <a:srgbClr val="FF0000"/>
                </a:solidFill>
              </a:rPr>
              <a:t>13.	Ozone Observation</a:t>
            </a:r>
            <a:br>
              <a:rPr lang="en-US" sz="3600" dirty="0" smtClean="0">
                <a:solidFill>
                  <a:srgbClr val="FF0000"/>
                </a:solidFill>
              </a:rPr>
            </a:br>
            <a:r>
              <a:rPr lang="en-US" sz="3600" dirty="0" smtClean="0">
                <a:solidFill>
                  <a:srgbClr val="FF0000"/>
                </a:solidFill>
              </a:rPr>
              <a:t>14.	Atmospheric Observation</a:t>
            </a:r>
            <a:r>
              <a:rPr lang="en-US" sz="3200" dirty="0" smtClean="0">
                <a:solidFill>
                  <a:srgbClr val="FF0000"/>
                </a:solidFill>
              </a:rPr>
              <a:t/>
            </a:r>
            <a:br>
              <a:rPr lang="en-US" sz="3200" dirty="0" smtClean="0">
                <a:solidFill>
                  <a:srgbClr val="FF0000"/>
                </a:solidFill>
              </a:rPr>
            </a:br>
            <a:endParaRPr lang="en-US" sz="3200" dirty="0">
              <a:solidFill>
                <a:srgbClr val="FF0000"/>
              </a:solidFill>
            </a:endParaRPr>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lgn="l"/>
            <a:r>
              <a:rPr lang="en-US" sz="3200" dirty="0" smtClean="0">
                <a:solidFill>
                  <a:srgbClr val="FF0000"/>
                </a:solidFill>
              </a:rPr>
              <a:t/>
            </a:r>
            <a:br>
              <a:rPr lang="en-US" sz="3200" dirty="0" smtClean="0">
                <a:solidFill>
                  <a:srgbClr val="FF0000"/>
                </a:solidFill>
              </a:rPr>
            </a:br>
            <a:r>
              <a:rPr lang="en-US" sz="3200" dirty="0" smtClean="0">
                <a:solidFill>
                  <a:srgbClr val="FF0000"/>
                </a:solidFill>
              </a:rPr>
              <a:t/>
            </a:r>
            <a:br>
              <a:rPr lang="en-US" sz="3200" dirty="0" smtClean="0">
                <a:solidFill>
                  <a:srgbClr val="FF0000"/>
                </a:solidFill>
              </a:rPr>
            </a:br>
            <a:r>
              <a:rPr lang="en-US" sz="3200" dirty="0" smtClean="0">
                <a:solidFill>
                  <a:srgbClr val="FF0000"/>
                </a:solidFill>
              </a:rPr>
              <a:t/>
            </a:r>
            <a:br>
              <a:rPr lang="en-US" sz="3200" dirty="0" smtClean="0">
                <a:solidFill>
                  <a:srgbClr val="FF0000"/>
                </a:solidFill>
              </a:rPr>
            </a:br>
            <a:r>
              <a:rPr lang="en-US" sz="3200" dirty="0" smtClean="0">
                <a:solidFill>
                  <a:srgbClr val="FF0000"/>
                </a:solidFill>
              </a:rPr>
              <a:t/>
            </a:r>
            <a:br>
              <a:rPr lang="en-US" sz="3200" dirty="0" smtClean="0">
                <a:solidFill>
                  <a:srgbClr val="FF0000"/>
                </a:solidFill>
              </a:rPr>
            </a:br>
            <a:r>
              <a:rPr lang="en-US" sz="4000" dirty="0" smtClean="0">
                <a:solidFill>
                  <a:srgbClr val="00B050"/>
                </a:solidFill>
              </a:rPr>
              <a:t>OBSERVING SYSTEM</a:t>
            </a:r>
            <a:r>
              <a:rPr lang="en-US" sz="3200" dirty="0" smtClean="0"/>
              <a:t/>
            </a:r>
            <a:br>
              <a:rPr lang="en-US" sz="3200" dirty="0" smtClean="0"/>
            </a:br>
            <a:r>
              <a:rPr lang="en-US" sz="3200" dirty="0" smtClean="0">
                <a:solidFill>
                  <a:srgbClr val="C00000"/>
                </a:solidFill>
              </a:rPr>
              <a:t>1. Manned Weather Station</a:t>
            </a:r>
            <a:br>
              <a:rPr lang="en-US" sz="3200" dirty="0" smtClean="0">
                <a:solidFill>
                  <a:srgbClr val="C00000"/>
                </a:solidFill>
              </a:rPr>
            </a:br>
            <a:r>
              <a:rPr lang="en-US" sz="3200" dirty="0" smtClean="0">
                <a:solidFill>
                  <a:srgbClr val="C00000"/>
                </a:solidFill>
              </a:rPr>
              <a:t>2. Automatic Weather Station</a:t>
            </a:r>
            <a:br>
              <a:rPr lang="en-US" sz="3200" dirty="0" smtClean="0">
                <a:solidFill>
                  <a:srgbClr val="C00000"/>
                </a:solidFill>
              </a:rPr>
            </a:br>
            <a:r>
              <a:rPr lang="en-US" sz="3200" dirty="0" smtClean="0">
                <a:solidFill>
                  <a:srgbClr val="C00000"/>
                </a:solidFill>
              </a:rPr>
              <a:t>3. Aeronautical Met. Station</a:t>
            </a:r>
            <a:br>
              <a:rPr lang="en-US" sz="3200" dirty="0" smtClean="0">
                <a:solidFill>
                  <a:srgbClr val="C00000"/>
                </a:solidFill>
              </a:rPr>
            </a:br>
            <a:r>
              <a:rPr lang="en-US" sz="3200" dirty="0" smtClean="0">
                <a:solidFill>
                  <a:srgbClr val="C00000"/>
                </a:solidFill>
              </a:rPr>
              <a:t>4. Agro Meteorological Station</a:t>
            </a:r>
            <a:br>
              <a:rPr lang="en-US" sz="3200" dirty="0" smtClean="0">
                <a:solidFill>
                  <a:srgbClr val="C00000"/>
                </a:solidFill>
              </a:rPr>
            </a:br>
            <a:r>
              <a:rPr lang="en-US" sz="3200" dirty="0" smtClean="0"/>
              <a:t>4.1	</a:t>
            </a:r>
            <a:r>
              <a:rPr lang="en-US" sz="3200" dirty="0" err="1" smtClean="0"/>
              <a:t>Evapotranspiration</a:t>
            </a:r>
            <a:r>
              <a:rPr lang="en-US" sz="3200" dirty="0" smtClean="0"/>
              <a:t> Observation</a:t>
            </a:r>
            <a:br>
              <a:rPr lang="en-US" sz="3200" dirty="0" smtClean="0"/>
            </a:br>
            <a:r>
              <a:rPr lang="en-US" sz="3200" dirty="0" smtClean="0"/>
              <a:t>4.2 	Soil Moisture Observation</a:t>
            </a:r>
            <a:br>
              <a:rPr lang="en-US" sz="3200" dirty="0" smtClean="0"/>
            </a:br>
            <a:r>
              <a:rPr lang="en-US" sz="3200" dirty="0" smtClean="0"/>
              <a:t>4.3	Dew gauge Observation</a:t>
            </a:r>
            <a:br>
              <a:rPr lang="en-US" sz="3200" dirty="0" smtClean="0"/>
            </a:br>
            <a:endParaRPr lang="en-US" sz="3200" dirty="0"/>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lgn="l"/>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4000" dirty="0" smtClean="0">
                <a:solidFill>
                  <a:srgbClr val="C00000"/>
                </a:solidFill>
              </a:rPr>
              <a:t>5. Upper Air Observation</a:t>
            </a:r>
            <a:r>
              <a:rPr lang="en-US" sz="3200" dirty="0" smtClean="0"/>
              <a:t/>
            </a:r>
            <a:br>
              <a:rPr lang="en-US" sz="3200" dirty="0" smtClean="0"/>
            </a:br>
            <a:r>
              <a:rPr lang="en-US" sz="3200" dirty="0" smtClean="0"/>
              <a:t>5.1	Pilot Balloon Observation</a:t>
            </a:r>
            <a:br>
              <a:rPr lang="en-US" sz="3200" dirty="0" smtClean="0"/>
            </a:br>
            <a:r>
              <a:rPr lang="en-US" sz="3200" dirty="0" smtClean="0"/>
              <a:t>5.2	</a:t>
            </a:r>
            <a:r>
              <a:rPr lang="en-US" sz="3200" dirty="0" err="1" smtClean="0"/>
              <a:t>Radiosonde</a:t>
            </a:r>
            <a:r>
              <a:rPr lang="en-US" sz="3200" dirty="0" smtClean="0"/>
              <a:t> Observation</a:t>
            </a:r>
            <a:br>
              <a:rPr lang="en-US" sz="3200" dirty="0" smtClean="0"/>
            </a:br>
            <a:r>
              <a:rPr lang="en-US" sz="3200" dirty="0" smtClean="0"/>
              <a:t>5.3	</a:t>
            </a:r>
            <a:r>
              <a:rPr lang="en-US" sz="3200" dirty="0" err="1" smtClean="0"/>
              <a:t>Radiowind</a:t>
            </a:r>
            <a:r>
              <a:rPr lang="en-US" sz="3200" dirty="0" smtClean="0"/>
              <a:t> Observation</a:t>
            </a:r>
            <a:br>
              <a:rPr lang="en-US" sz="3200" dirty="0" smtClean="0"/>
            </a:br>
            <a:r>
              <a:rPr lang="en-US" sz="3200" dirty="0" smtClean="0"/>
              <a:t>5.4	</a:t>
            </a:r>
            <a:r>
              <a:rPr lang="en-US" sz="3200" dirty="0" err="1" smtClean="0"/>
              <a:t>Dropsonde</a:t>
            </a:r>
            <a:r>
              <a:rPr lang="en-US" sz="3200" dirty="0" smtClean="0"/>
              <a:t> Observation </a:t>
            </a:r>
            <a:br>
              <a:rPr lang="en-US" sz="3200" dirty="0" smtClean="0"/>
            </a:br>
            <a:r>
              <a:rPr lang="en-US" sz="3200" dirty="0" smtClean="0"/>
              <a:t>5.5	Aircraft Observation</a:t>
            </a:r>
            <a:br>
              <a:rPr lang="en-US" sz="3200" dirty="0" smtClean="0"/>
            </a:br>
            <a:r>
              <a:rPr lang="en-US" sz="3200" dirty="0" smtClean="0"/>
              <a:t>5.6	Rocket Observation</a:t>
            </a:r>
            <a:br>
              <a:rPr lang="en-US" sz="3200" dirty="0" smtClean="0"/>
            </a:br>
            <a:endParaRPr lang="en-US" sz="3200" dirty="0"/>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lgn="l"/>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4000" dirty="0" smtClean="0">
                <a:solidFill>
                  <a:srgbClr val="C00000"/>
                </a:solidFill>
              </a:rPr>
              <a:t>6. </a:t>
            </a:r>
            <a:r>
              <a:rPr lang="en-US" sz="4000" dirty="0">
                <a:solidFill>
                  <a:srgbClr val="C00000"/>
                </a:solidFill>
              </a:rPr>
              <a:t>Marine Observation</a:t>
            </a:r>
            <a:r>
              <a:rPr lang="en-US" sz="4000" dirty="0" smtClean="0">
                <a:solidFill>
                  <a:srgbClr val="C00000"/>
                </a:solidFill>
              </a:rPr>
              <a:t/>
            </a:r>
            <a:br>
              <a:rPr lang="en-US" sz="4000" dirty="0" smtClean="0">
                <a:solidFill>
                  <a:srgbClr val="C00000"/>
                </a:solidFill>
              </a:rPr>
            </a:br>
            <a:r>
              <a:rPr lang="en-US" sz="4000" dirty="0" smtClean="0">
                <a:solidFill>
                  <a:srgbClr val="C00000"/>
                </a:solidFill>
              </a:rPr>
              <a:t>7. Profiler Station</a:t>
            </a:r>
            <a:br>
              <a:rPr lang="en-US" sz="4000" dirty="0" smtClean="0">
                <a:solidFill>
                  <a:srgbClr val="C00000"/>
                </a:solidFill>
              </a:rPr>
            </a:br>
            <a:r>
              <a:rPr lang="en-US" sz="3200" dirty="0" smtClean="0"/>
              <a:t>7.1	RADAR 	(</a:t>
            </a:r>
            <a:r>
              <a:rPr lang="en-US" sz="2400" dirty="0" err="1" smtClean="0"/>
              <a:t>RAdio</a:t>
            </a:r>
            <a:r>
              <a:rPr lang="en-US" sz="2400" dirty="0" smtClean="0"/>
              <a:t> Detection And Ranging</a:t>
            </a:r>
            <a:r>
              <a:rPr lang="en-US" sz="3200" dirty="0" smtClean="0"/>
              <a:t>)</a:t>
            </a:r>
            <a:br>
              <a:rPr lang="en-US" sz="3200" dirty="0" smtClean="0"/>
            </a:br>
            <a:r>
              <a:rPr lang="en-US" sz="3200" dirty="0" smtClean="0"/>
              <a:t>7.2	LIDAR 	(</a:t>
            </a:r>
            <a:r>
              <a:rPr lang="en-US" sz="2400" dirty="0" err="1" smtClean="0"/>
              <a:t>LIght</a:t>
            </a:r>
            <a:r>
              <a:rPr lang="en-US" sz="2400" dirty="0" smtClean="0"/>
              <a:t> Detection And Ranging</a:t>
            </a:r>
            <a:r>
              <a:rPr lang="en-US" sz="3200" dirty="0" smtClean="0"/>
              <a:t>)</a:t>
            </a:r>
            <a:br>
              <a:rPr lang="en-US" sz="3200" dirty="0" smtClean="0"/>
            </a:br>
            <a:r>
              <a:rPr lang="en-US" sz="3200" dirty="0" smtClean="0"/>
              <a:t>7.3	SODAR 	(</a:t>
            </a:r>
            <a:r>
              <a:rPr lang="en-US" sz="2400" dirty="0" err="1" smtClean="0"/>
              <a:t>SOund</a:t>
            </a:r>
            <a:r>
              <a:rPr lang="en-US" sz="2400" dirty="0" smtClean="0"/>
              <a:t> Detection And Ranging</a:t>
            </a:r>
            <a:r>
              <a:rPr lang="en-US" sz="3200" dirty="0" smtClean="0"/>
              <a:t>)</a:t>
            </a:r>
            <a:br>
              <a:rPr lang="en-US" sz="3200" dirty="0" smtClean="0"/>
            </a:br>
            <a:r>
              <a:rPr lang="en-US" sz="3200" dirty="0" smtClean="0"/>
              <a:t>7.4	RASS 	(</a:t>
            </a:r>
            <a:r>
              <a:rPr lang="en-US" sz="2400" dirty="0" smtClean="0"/>
              <a:t>Radio Acoustic Sounding System</a:t>
            </a:r>
            <a:r>
              <a:rPr lang="en-US" sz="3200" dirty="0" smtClean="0"/>
              <a:t>) </a:t>
            </a:r>
            <a:br>
              <a:rPr lang="en-US" sz="3200" dirty="0" smtClean="0"/>
            </a:br>
            <a:r>
              <a:rPr lang="en-US" sz="3200" dirty="0" smtClean="0"/>
              <a:t>7.5	Wind Profiler </a:t>
            </a:r>
            <a:br>
              <a:rPr lang="en-US" sz="3200" dirty="0" smtClean="0"/>
            </a:br>
            <a:endParaRPr lang="en-US" sz="3200" dirty="0"/>
          </a:p>
        </p:txBody>
      </p:sp>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030983"/>
            <a:ext cx="8153400" cy="1470025"/>
          </a:xfrm>
        </p:spPr>
        <p:txBody>
          <a:bodyPr/>
          <a:lstStyle/>
          <a:p>
            <a:pPr lvl="0" algn="l"/>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4000" dirty="0" smtClean="0">
                <a:solidFill>
                  <a:srgbClr val="C00000"/>
                </a:solidFill>
              </a:rPr>
              <a:t>8.  Atmospheric Observation</a:t>
            </a:r>
            <a:br>
              <a:rPr lang="en-US" sz="4000" dirty="0" smtClean="0">
                <a:solidFill>
                  <a:srgbClr val="C00000"/>
                </a:solidFill>
              </a:rPr>
            </a:br>
            <a:r>
              <a:rPr lang="en-US" sz="4000" dirty="0" smtClean="0">
                <a:solidFill>
                  <a:srgbClr val="C00000"/>
                </a:solidFill>
              </a:rPr>
              <a:t>9.  Urban Observation</a:t>
            </a:r>
            <a:br>
              <a:rPr lang="en-US" sz="4000" dirty="0" smtClean="0">
                <a:solidFill>
                  <a:srgbClr val="C00000"/>
                </a:solidFill>
              </a:rPr>
            </a:br>
            <a:r>
              <a:rPr lang="en-US" sz="4000" dirty="0" smtClean="0">
                <a:solidFill>
                  <a:srgbClr val="C00000"/>
                </a:solidFill>
              </a:rPr>
              <a:t>10.Road Observation</a:t>
            </a:r>
            <a:br>
              <a:rPr lang="en-US" sz="4000" dirty="0" smtClean="0">
                <a:solidFill>
                  <a:srgbClr val="C00000"/>
                </a:solidFill>
              </a:rPr>
            </a:br>
            <a:r>
              <a:rPr lang="en-US" sz="4000" dirty="0" smtClean="0">
                <a:solidFill>
                  <a:srgbClr val="C00000"/>
                </a:solidFill>
              </a:rPr>
              <a:t>11.Satellite Observation</a:t>
            </a:r>
            <a:br>
              <a:rPr lang="en-US" sz="4000" dirty="0" smtClean="0">
                <a:solidFill>
                  <a:srgbClr val="C00000"/>
                </a:solidFill>
              </a:rPr>
            </a:br>
            <a:endParaRPr lang="en-US" sz="4000" dirty="0">
              <a:solidFill>
                <a:srgbClr val="C00000"/>
              </a:solidFill>
            </a:endParaRPr>
          </a:p>
        </p:txBody>
      </p:sp>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0000"/>
                </a:solidFill>
              </a:rPr>
              <a:t>INSTRUMENTS</a:t>
            </a:r>
            <a:endParaRPr lang="en-US" dirty="0">
              <a:solidFill>
                <a:srgbClr val="FF0000"/>
              </a:solidFill>
            </a:endParaRPr>
          </a:p>
        </p:txBody>
      </p:sp>
      <p:sp>
        <p:nvSpPr>
          <p:cNvPr id="3" name="Subtitle 2"/>
          <p:cNvSpPr>
            <a:spLocks noGrp="1"/>
          </p:cNvSpPr>
          <p:nvPr>
            <p:ph type="subTitle" idx="1"/>
          </p:nvPr>
        </p:nvSpPr>
        <p:spPr>
          <a:xfrm>
            <a:off x="914400" y="3356992"/>
            <a:ext cx="7474024" cy="1728192"/>
          </a:xfrm>
        </p:spPr>
        <p:txBody>
          <a:bodyPr/>
          <a:lstStyle/>
          <a:p>
            <a:pPr algn="just"/>
            <a:r>
              <a:rPr lang="en-US" dirty="0" smtClean="0">
                <a:solidFill>
                  <a:srgbClr val="00B050"/>
                </a:solidFill>
              </a:rPr>
              <a:t>Measurement of Meteorological variable for Weather analysis</a:t>
            </a:r>
            <a:r>
              <a:rPr lang="en-US" dirty="0">
                <a:solidFill>
                  <a:srgbClr val="00B050"/>
                </a:solidFill>
              </a:rPr>
              <a:t>, </a:t>
            </a:r>
            <a:r>
              <a:rPr lang="en-US" dirty="0" smtClean="0">
                <a:solidFill>
                  <a:srgbClr val="00B050"/>
                </a:solidFill>
              </a:rPr>
              <a:t>forecast &amp; warning, weather dependent operation and climate study</a:t>
            </a:r>
            <a:endParaRPr lang="en-US" dirty="0">
              <a:solidFill>
                <a:srgbClr val="00B050"/>
              </a:solidFill>
            </a:endParaRPr>
          </a:p>
        </p:txBody>
      </p:sp>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11162"/>
          </a:xfrm>
        </p:spPr>
        <p:txBody>
          <a:bodyPr>
            <a:normAutofit fontScale="90000"/>
          </a:bodyPr>
          <a:lstStyle/>
          <a:p>
            <a:pPr algn="ctr" eaLnBrk="1" hangingPunct="1">
              <a:defRPr/>
            </a:pPr>
            <a:r>
              <a:rPr lang="en-US" i="1" dirty="0" smtClean="0">
                <a:solidFill>
                  <a:srgbClr val="C00000"/>
                </a:solidFill>
              </a:rPr>
              <a:t>SURFACE OBSERVATORY</a:t>
            </a:r>
            <a:endParaRPr lang="en-US" i="1" dirty="0">
              <a:solidFill>
                <a:srgbClr val="C00000"/>
              </a:solidFill>
            </a:endParaRPr>
          </a:p>
        </p:txBody>
      </p:sp>
      <p:pic>
        <p:nvPicPr>
          <p:cNvPr id="11267" name="Picture 2" descr="C:\Documents and Settings\hcl5\Desktop\New Folder12\photo obs\image2-digha.JPG"/>
          <p:cNvPicPr>
            <a:picLocks noGrp="1" noChangeAspect="1" noChangeArrowheads="1"/>
          </p:cNvPicPr>
          <p:nvPr>
            <p:ph sz="quarter" idx="1"/>
          </p:nvPr>
        </p:nvPicPr>
        <p:blipFill>
          <a:blip r:embed="rId2"/>
          <a:srcRect/>
          <a:stretch>
            <a:fillRect/>
          </a:stretch>
        </p:blipFill>
        <p:spPr>
          <a:xfrm>
            <a:off x="533400" y="990600"/>
            <a:ext cx="7315200" cy="5784850"/>
          </a:xfr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C:\Documents and Settings\hcl5\Desktop\New Folder12\photo obs\image4-digha.JPG"/>
          <p:cNvPicPr>
            <a:picLocks noChangeAspect="1" noChangeArrowheads="1"/>
          </p:cNvPicPr>
          <p:nvPr/>
        </p:nvPicPr>
        <p:blipFill>
          <a:blip r:embed="rId2"/>
          <a:srcRect/>
          <a:stretch>
            <a:fillRect/>
          </a:stretch>
        </p:blipFill>
        <p:spPr bwMode="auto">
          <a:xfrm>
            <a:off x="4397375" y="1676400"/>
            <a:ext cx="3527425" cy="3505200"/>
          </a:xfrm>
          <a:prstGeom prst="rect">
            <a:avLst/>
          </a:prstGeom>
          <a:noFill/>
          <a:ln w="9525">
            <a:noFill/>
            <a:miter lim="800000"/>
            <a:headEnd/>
            <a:tailEnd/>
          </a:ln>
        </p:spPr>
      </p:pic>
      <p:sp>
        <p:nvSpPr>
          <p:cNvPr id="6" name="Rectangle 5"/>
          <p:cNvSpPr/>
          <p:nvPr/>
        </p:nvSpPr>
        <p:spPr>
          <a:xfrm>
            <a:off x="838200" y="5486400"/>
            <a:ext cx="7086600" cy="584775"/>
          </a:xfrm>
          <a:prstGeom prst="rect">
            <a:avLst/>
          </a:prstGeom>
          <a:noFill/>
        </p:spPr>
        <p:txBody>
          <a:bodyPr>
            <a:spAutoFit/>
          </a:bodyPr>
          <a:lstStyle/>
          <a:p>
            <a:pPr>
              <a:defRPr/>
            </a:pPr>
            <a:r>
              <a:rPr lang="en-US" sz="32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       SSS                        DSS</a:t>
            </a:r>
          </a:p>
        </p:txBody>
      </p:sp>
      <p:pic>
        <p:nvPicPr>
          <p:cNvPr id="13317" name="Picture 5" descr="C:\Documents and Settings\hcl5\Desktop\New Folder12\photo obs\MET_12.JPG"/>
          <p:cNvPicPr>
            <a:picLocks noGrp="1" noChangeAspect="1" noChangeArrowheads="1"/>
          </p:cNvPicPr>
          <p:nvPr>
            <p:ph sz="quarter" idx="1"/>
          </p:nvPr>
        </p:nvPicPr>
        <p:blipFill>
          <a:blip r:embed="rId3"/>
          <a:srcRect/>
          <a:stretch>
            <a:fillRect/>
          </a:stretch>
        </p:blipFill>
        <p:spPr>
          <a:xfrm>
            <a:off x="838200" y="1676400"/>
            <a:ext cx="3505200" cy="3505200"/>
          </a:xfrm>
          <a:noFill/>
        </p:spPr>
      </p:pic>
      <p:sp>
        <p:nvSpPr>
          <p:cNvPr id="3" name="Title 2"/>
          <p:cNvSpPr>
            <a:spLocks noGrp="1"/>
          </p:cNvSpPr>
          <p:nvPr>
            <p:ph type="title"/>
          </p:nvPr>
        </p:nvSpPr>
        <p:spPr/>
        <p:txBody>
          <a:bodyPr/>
          <a:lstStyle/>
          <a:p>
            <a:r>
              <a:rPr lang="en-US" i="1" dirty="0" smtClean="0">
                <a:solidFill>
                  <a:srgbClr val="E43A28"/>
                </a:solidFill>
              </a:rPr>
              <a:t/>
            </a:r>
            <a:br>
              <a:rPr lang="en-US" i="1" dirty="0" smtClean="0">
                <a:solidFill>
                  <a:srgbClr val="E43A28"/>
                </a:solidFill>
              </a:rPr>
            </a:br>
            <a:r>
              <a:rPr lang="en-US" i="1" dirty="0" smtClean="0">
                <a:solidFill>
                  <a:srgbClr val="E43A28"/>
                </a:solidFill>
              </a:rPr>
              <a:t>THERMOMETER &amp; STEVENSON SCREEN</a:t>
            </a:r>
            <a:endParaRPr lang="en-US" i="1" dirty="0">
              <a:solidFill>
                <a:srgbClr val="E43A28"/>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229600" cy="715962"/>
          </a:xfrm>
        </p:spPr>
        <p:txBody>
          <a:bodyPr/>
          <a:lstStyle/>
          <a:p>
            <a:pPr algn="ctr" eaLnBrk="1" fontAlgn="auto" hangingPunct="1">
              <a:spcAft>
                <a:spcPts val="0"/>
              </a:spcAft>
              <a:defRPr/>
            </a:pPr>
            <a:r>
              <a:rPr lang="en-US" sz="2400" i="1" dirty="0" smtClean="0">
                <a:solidFill>
                  <a:srgbClr val="FF0000"/>
                </a:solidFill>
              </a:rPr>
              <a:t>KEW PATTERN BAROMETER</a:t>
            </a:r>
          </a:p>
        </p:txBody>
      </p:sp>
      <p:pic>
        <p:nvPicPr>
          <p:cNvPr id="20483" name="Content Placeholder 3" descr="C:\Users\hp\Desktop\MI photo mo knj\MET 05.JPG"/>
          <p:cNvPicPr>
            <a:picLocks noGrp="1"/>
          </p:cNvPicPr>
          <p:nvPr>
            <p:ph sz="quarter" idx="1"/>
          </p:nvPr>
        </p:nvPicPr>
        <p:blipFill>
          <a:blip r:embed="rId2"/>
          <a:srcRect/>
          <a:stretch>
            <a:fillRect/>
          </a:stretch>
        </p:blipFill>
        <p:spPr>
          <a:xfrm>
            <a:off x="685800" y="1371600"/>
            <a:ext cx="3200400" cy="5257800"/>
          </a:xfrm>
        </p:spPr>
      </p:pic>
      <p:pic>
        <p:nvPicPr>
          <p:cNvPr id="20484" name="rg_hi" descr="http://t1.gstatic.com/images?q=tbn:ANd9GcTAlFYD0LAiJuFIUEivOmmnqFEIEXP4jMX2_m5Z_i5t1cq3hatTWQ">
            <a:hlinkClick r:id="rId3"/>
          </p:cNvPr>
          <p:cNvPicPr>
            <a:picLocks noChangeAspect="1" noChangeArrowheads="1"/>
          </p:cNvPicPr>
          <p:nvPr/>
        </p:nvPicPr>
        <p:blipFill>
          <a:blip r:embed="rId4"/>
          <a:srcRect/>
          <a:stretch>
            <a:fillRect/>
          </a:stretch>
        </p:blipFill>
        <p:spPr bwMode="auto">
          <a:xfrm>
            <a:off x="5029200" y="1295400"/>
            <a:ext cx="2895600" cy="5334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381000"/>
            <a:ext cx="8229600" cy="609600"/>
          </a:xfrm>
        </p:spPr>
        <p:txBody>
          <a:bodyPr/>
          <a:lstStyle/>
          <a:p>
            <a:pPr algn="ctr" eaLnBrk="1" fontAlgn="auto" hangingPunct="1">
              <a:spcAft>
                <a:spcPts val="0"/>
              </a:spcAft>
              <a:defRPr/>
            </a:pPr>
            <a:r>
              <a:rPr lang="en-US" sz="6000" i="1" dirty="0" smtClean="0">
                <a:solidFill>
                  <a:srgbClr val="FF0000"/>
                </a:solidFill>
              </a:rPr>
              <a:t>WIND VANE</a:t>
            </a:r>
            <a:br>
              <a:rPr lang="en-US" sz="6000" i="1" dirty="0" smtClean="0">
                <a:solidFill>
                  <a:srgbClr val="FF0000"/>
                </a:solidFill>
              </a:rPr>
            </a:br>
            <a:r>
              <a:rPr lang="en-US" sz="3200" i="1" dirty="0" smtClean="0">
                <a:solidFill>
                  <a:srgbClr val="FF0000"/>
                </a:solidFill>
              </a:rPr>
              <a:t>measures wind direction </a:t>
            </a:r>
            <a:endParaRPr lang="en-US" sz="3200" dirty="0" smtClean="0"/>
          </a:p>
        </p:txBody>
      </p:sp>
      <p:pic>
        <p:nvPicPr>
          <p:cNvPr id="22531" name="Picture 4" descr="C:\Documents and Settings\hcl5\Desktop\New Folder12\photo obs\image1-jalpaiguri.JPG"/>
          <p:cNvPicPr>
            <a:picLocks noGrp="1" noChangeAspect="1" noChangeArrowheads="1"/>
          </p:cNvPicPr>
          <p:nvPr>
            <p:ph sz="quarter" idx="1"/>
          </p:nvPr>
        </p:nvPicPr>
        <p:blipFill>
          <a:blip r:embed="rId2"/>
          <a:srcRect/>
          <a:stretch>
            <a:fillRect/>
          </a:stretch>
        </p:blipFill>
        <p:spPr>
          <a:xfrm>
            <a:off x="1187624" y="1556792"/>
            <a:ext cx="6507163" cy="4648200"/>
          </a:xfrm>
          <a:noFill/>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sz="3200" dirty="0" smtClean="0"/>
              <a:t>             Meteorological instrument</a:t>
            </a:r>
            <a:br>
              <a:rPr lang="en-US" sz="3200" dirty="0" smtClean="0"/>
            </a:br>
            <a:r>
              <a:rPr lang="en-US" sz="3200" dirty="0" smtClean="0"/>
              <a:t>             Observer</a:t>
            </a:r>
            <a:endParaRPr lang="en-US" sz="3200" dirty="0"/>
          </a:p>
        </p:txBody>
      </p:sp>
      <p:sp>
        <p:nvSpPr>
          <p:cNvPr id="3" name="Subtitle 2"/>
          <p:cNvSpPr>
            <a:spLocks noGrp="1"/>
          </p:cNvSpPr>
          <p:nvPr>
            <p:ph type="subTitle" idx="1"/>
          </p:nvPr>
        </p:nvSpPr>
        <p:spPr/>
        <p:txBody>
          <a:bodyPr/>
          <a:lstStyle/>
          <a:p>
            <a:r>
              <a:rPr lang="en-US" dirty="0" smtClean="0"/>
              <a:t>Meteorological  Observation</a:t>
            </a:r>
          </a:p>
          <a:p>
            <a:r>
              <a:rPr lang="en-US" dirty="0" smtClean="0"/>
              <a:t>(In situ &amp; Remote sensing)</a:t>
            </a:r>
            <a:endParaRPr lang="en-US" dirty="0"/>
          </a:p>
        </p:txBody>
      </p:sp>
      <p:sp>
        <p:nvSpPr>
          <p:cNvPr id="4" name="Down Arrow 3"/>
          <p:cNvSpPr/>
          <p:nvPr/>
        </p:nvSpPr>
        <p:spPr>
          <a:xfrm>
            <a:off x="4357686" y="2931934"/>
            <a:ext cx="484632" cy="1362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2719216" y="328498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eaLnBrk="1" fontAlgn="auto" hangingPunct="1">
              <a:spcAft>
                <a:spcPts val="0"/>
              </a:spcAft>
              <a:defRPr/>
            </a:pPr>
            <a:r>
              <a:rPr lang="en-US" i="1" dirty="0" smtClean="0">
                <a:solidFill>
                  <a:srgbClr val="FF0000"/>
                </a:solidFill>
              </a:rPr>
              <a:t/>
            </a:r>
            <a:br>
              <a:rPr lang="en-US" i="1" dirty="0" smtClean="0">
                <a:solidFill>
                  <a:srgbClr val="FF0000"/>
                </a:solidFill>
              </a:rPr>
            </a:br>
            <a:r>
              <a:rPr lang="en-US" i="1" dirty="0" smtClean="0">
                <a:solidFill>
                  <a:srgbClr val="FF0000"/>
                </a:solidFill>
              </a:rPr>
              <a:t>ANEMOMETER</a:t>
            </a:r>
            <a:br>
              <a:rPr lang="en-US" i="1" dirty="0" smtClean="0">
                <a:solidFill>
                  <a:srgbClr val="FF0000"/>
                </a:solidFill>
              </a:rPr>
            </a:br>
            <a:r>
              <a:rPr lang="en-US" sz="3200" i="1" dirty="0" smtClean="0">
                <a:solidFill>
                  <a:srgbClr val="FF0000"/>
                </a:solidFill>
              </a:rPr>
              <a:t>measures wind speed</a:t>
            </a:r>
            <a:r>
              <a:rPr lang="en-US" sz="2400" dirty="0" smtClean="0"/>
              <a:t/>
            </a:r>
            <a:br>
              <a:rPr lang="en-US" sz="2400" dirty="0" smtClean="0"/>
            </a:br>
            <a:endParaRPr lang="en-US" sz="2400" dirty="0" smtClean="0"/>
          </a:p>
        </p:txBody>
      </p:sp>
      <p:pic>
        <p:nvPicPr>
          <p:cNvPr id="24579" name="Content Placeholder 3" descr="C:\Users\hp\Desktop\MI photo mo knj\MET 07.JPG"/>
          <p:cNvPicPr>
            <a:picLocks noGrp="1"/>
          </p:cNvPicPr>
          <p:nvPr>
            <p:ph sz="quarter" idx="1"/>
          </p:nvPr>
        </p:nvPicPr>
        <p:blipFill>
          <a:blip r:embed="rId2"/>
          <a:srcRect/>
          <a:stretch>
            <a:fillRect/>
          </a:stretch>
        </p:blipFill>
        <p:spPr>
          <a:xfrm>
            <a:off x="1017588" y="1447800"/>
            <a:ext cx="6983412" cy="4724400"/>
          </a:xfrm>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4638"/>
            <a:ext cx="8229600" cy="487362"/>
          </a:xfrm>
        </p:spPr>
        <p:txBody>
          <a:bodyPr/>
          <a:lstStyle/>
          <a:p>
            <a:pPr algn="ctr" eaLnBrk="1" fontAlgn="auto" hangingPunct="1">
              <a:spcAft>
                <a:spcPts val="0"/>
              </a:spcAft>
              <a:defRPr/>
            </a:pPr>
            <a:r>
              <a:rPr lang="en-US" sz="4000" i="1" dirty="0" smtClean="0">
                <a:solidFill>
                  <a:srgbClr val="FF0000"/>
                </a:solidFill>
              </a:rPr>
              <a:t>Ordinary Rain Gauge (ORG)</a:t>
            </a:r>
          </a:p>
        </p:txBody>
      </p:sp>
      <p:sp>
        <p:nvSpPr>
          <p:cNvPr id="25603" name="Content Placeholder 2"/>
          <p:cNvSpPr>
            <a:spLocks noGrp="1"/>
          </p:cNvSpPr>
          <p:nvPr>
            <p:ph sz="quarter" idx="1"/>
          </p:nvPr>
        </p:nvSpPr>
        <p:spPr>
          <a:xfrm>
            <a:off x="457200" y="838200"/>
            <a:ext cx="8229600" cy="5287963"/>
          </a:xfrm>
        </p:spPr>
        <p:txBody>
          <a:bodyPr/>
          <a:lstStyle/>
          <a:p>
            <a:pPr marL="0" indent="0" algn="just" eaLnBrk="1" hangingPunct="1">
              <a:buNone/>
            </a:pPr>
            <a:endParaRPr lang="en-US" sz="1700" dirty="0" smtClean="0"/>
          </a:p>
        </p:txBody>
      </p:sp>
      <p:pic>
        <p:nvPicPr>
          <p:cNvPr id="25604" name="Picture 3" descr="http://www.imdpune.gov.in/surface_instruments/workshop/Instruments/raingauge.jpg"/>
          <p:cNvPicPr>
            <a:picLocks noChangeAspect="1" noChangeArrowheads="1"/>
          </p:cNvPicPr>
          <p:nvPr/>
        </p:nvPicPr>
        <p:blipFill>
          <a:blip r:embed="rId2"/>
          <a:srcRect/>
          <a:stretch>
            <a:fillRect/>
          </a:stretch>
        </p:blipFill>
        <p:spPr bwMode="auto">
          <a:xfrm>
            <a:off x="2987824" y="1052736"/>
            <a:ext cx="4392488" cy="5576664"/>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SNOW GAUGE</a:t>
            </a:r>
            <a:endParaRPr lang="en-US" dirty="0">
              <a:solidFill>
                <a:srgbClr val="C00000"/>
              </a:solidFill>
            </a:endParaRPr>
          </a:p>
        </p:txBody>
      </p:sp>
      <p:pic>
        <p:nvPicPr>
          <p:cNvPr id="4098" name="Picture 2" descr="G:\WM Day1\Picture 433.jpg"/>
          <p:cNvPicPr>
            <a:picLocks noGrp="1" noChangeAspect="1" noChangeArrowheads="1"/>
          </p:cNvPicPr>
          <p:nvPr>
            <p:ph sz="quarter" idx="1"/>
          </p:nvPr>
        </p:nvPicPr>
        <p:blipFill>
          <a:blip r:embed="rId2" cstate="print"/>
          <a:srcRect/>
          <a:stretch>
            <a:fillRect/>
          </a:stretch>
        </p:blipFill>
        <p:spPr bwMode="auto">
          <a:xfrm>
            <a:off x="4488681" y="1600200"/>
            <a:ext cx="3655219" cy="4873625"/>
          </a:xfrm>
          <a:prstGeom prst="rect">
            <a:avLst/>
          </a:prstGeom>
          <a:noFill/>
        </p:spPr>
      </p:pic>
      <p:sp>
        <p:nvSpPr>
          <p:cNvPr id="5" name="TextBox 4"/>
          <p:cNvSpPr txBox="1"/>
          <p:nvPr/>
        </p:nvSpPr>
        <p:spPr>
          <a:xfrm>
            <a:off x="357158" y="1571612"/>
            <a:ext cx="3929090" cy="4572032"/>
          </a:xfrm>
          <a:prstGeom prst="rect">
            <a:avLst/>
          </a:prstGeom>
          <a:noFill/>
        </p:spPr>
        <p:txBody>
          <a:bodyPr wrap="square" rtlCol="0">
            <a:spAutoFit/>
          </a:bodyPr>
          <a:lstStyle/>
          <a:p>
            <a:r>
              <a:rPr lang="en-US" sz="2400" dirty="0" smtClean="0">
                <a:solidFill>
                  <a:schemeClr val="bg2">
                    <a:lumMod val="50000"/>
                  </a:schemeClr>
                </a:solidFill>
              </a:rPr>
              <a:t>A </a:t>
            </a:r>
            <a:r>
              <a:rPr lang="en-US" sz="2400" b="1" dirty="0" smtClean="0">
                <a:solidFill>
                  <a:schemeClr val="bg2">
                    <a:lumMod val="50000"/>
                  </a:schemeClr>
                </a:solidFill>
              </a:rPr>
              <a:t>snow gauge</a:t>
            </a:r>
            <a:r>
              <a:rPr lang="en-US" sz="2400" dirty="0" smtClean="0">
                <a:solidFill>
                  <a:schemeClr val="bg2">
                    <a:lumMod val="50000"/>
                  </a:schemeClr>
                </a:solidFill>
              </a:rPr>
              <a:t> is a type of instrument used by </a:t>
            </a:r>
            <a:r>
              <a:rPr lang="en-US" sz="2400" dirty="0" smtClean="0">
                <a:solidFill>
                  <a:schemeClr val="bg2">
                    <a:lumMod val="50000"/>
                  </a:schemeClr>
                </a:solidFill>
                <a:hlinkClick r:id="rId3" tooltip="Meteorology"/>
              </a:rPr>
              <a:t>meteorologists</a:t>
            </a:r>
            <a:r>
              <a:rPr lang="en-US" sz="2400" dirty="0" smtClean="0">
                <a:solidFill>
                  <a:schemeClr val="bg2">
                    <a:lumMod val="50000"/>
                  </a:schemeClr>
                </a:solidFill>
              </a:rPr>
              <a:t>  to gather and measure the amount of solid </a:t>
            </a:r>
            <a:r>
              <a:rPr lang="en-US" sz="2400" dirty="0" smtClean="0">
                <a:solidFill>
                  <a:schemeClr val="bg2">
                    <a:lumMod val="50000"/>
                  </a:schemeClr>
                </a:solidFill>
                <a:hlinkClick r:id="rId4" tooltip="Precipitation (meteorology)"/>
              </a:rPr>
              <a:t>precipitation</a:t>
            </a:r>
            <a:r>
              <a:rPr lang="en-US" sz="2400" dirty="0" smtClean="0">
                <a:solidFill>
                  <a:schemeClr val="bg2">
                    <a:lumMod val="50000"/>
                  </a:schemeClr>
                </a:solidFill>
              </a:rPr>
              <a:t>. The depth of snow is normally measured in </a:t>
            </a:r>
            <a:r>
              <a:rPr lang="en-US" sz="2400" u="sng" dirty="0" smtClean="0">
                <a:solidFill>
                  <a:schemeClr val="bg2">
                    <a:lumMod val="50000"/>
                  </a:schemeClr>
                </a:solidFill>
                <a:hlinkClick r:id="rId5" tooltip="Centimetres"/>
              </a:rPr>
              <a:t>centimeters</a:t>
            </a:r>
            <a:r>
              <a:rPr lang="en-US" sz="2400" dirty="0" smtClean="0">
                <a:solidFill>
                  <a:schemeClr val="bg2">
                    <a:lumMod val="50000"/>
                  </a:schemeClr>
                </a:solidFill>
              </a:rPr>
              <a:t>, the measurement of melted snow (</a:t>
            </a:r>
            <a:r>
              <a:rPr lang="en-US" sz="2400" dirty="0" smtClean="0">
                <a:solidFill>
                  <a:schemeClr val="bg2">
                    <a:lumMod val="50000"/>
                  </a:schemeClr>
                </a:solidFill>
                <a:hlinkClick r:id="rId6" tooltip="Snow water equivalent"/>
              </a:rPr>
              <a:t>water equivalent</a:t>
            </a:r>
            <a:r>
              <a:rPr lang="en-US" sz="2400" dirty="0" smtClean="0">
                <a:solidFill>
                  <a:schemeClr val="bg2">
                    <a:lumMod val="50000"/>
                  </a:schemeClr>
                </a:solidFill>
              </a:rPr>
              <a:t>) is in </a:t>
            </a:r>
            <a:r>
              <a:rPr lang="en-US" sz="2400" u="sng" dirty="0" smtClean="0">
                <a:solidFill>
                  <a:schemeClr val="bg2">
                    <a:lumMod val="50000"/>
                  </a:schemeClr>
                </a:solidFill>
                <a:hlinkClick r:id="rId7" tooltip="Millimetres"/>
              </a:rPr>
              <a:t>millimeters</a:t>
            </a:r>
            <a:r>
              <a:rPr lang="en-US" sz="2400" dirty="0" smtClean="0">
                <a:solidFill>
                  <a:schemeClr val="bg2">
                    <a:lumMod val="50000"/>
                  </a:schemeClr>
                </a:solidFill>
              </a:rPr>
              <a:t>.</a:t>
            </a:r>
          </a:p>
          <a:p>
            <a:endParaRPr lang="en-US" dirty="0"/>
          </a:p>
        </p:txBody>
      </p:sp>
    </p:spTree>
    <p:extLst>
      <p:ext uri="{BB962C8B-B14F-4D97-AF65-F5344CB8AC3E}">
        <p14:creationId xmlns:p14="http://schemas.microsoft.com/office/powerpoint/2010/main" val="29230381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E43A28"/>
                </a:solidFill>
              </a:rPr>
              <a:t>SELF RECORDING RAIN GAUGE</a:t>
            </a:r>
            <a:endParaRPr lang="en-US" i="1" dirty="0">
              <a:solidFill>
                <a:srgbClr val="E43A28"/>
              </a:solidFill>
            </a:endParaRPr>
          </a:p>
        </p:txBody>
      </p:sp>
      <p:pic>
        <p:nvPicPr>
          <p:cNvPr id="1027" name="Picture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239941" y="1556792"/>
            <a:ext cx="4500411"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5536" y="1916832"/>
            <a:ext cx="2232248" cy="2062103"/>
          </a:xfrm>
          <a:prstGeom prst="rect">
            <a:avLst/>
          </a:prstGeom>
          <a:noFill/>
        </p:spPr>
        <p:txBody>
          <a:bodyPr wrap="square" rtlCol="0">
            <a:spAutoFit/>
          </a:bodyPr>
          <a:lstStyle/>
          <a:p>
            <a:r>
              <a:rPr lang="en-US" sz="3200" dirty="0" smtClean="0">
                <a:solidFill>
                  <a:srgbClr val="00B050"/>
                </a:solidFill>
              </a:rPr>
              <a:t>Obtain continuous record of rainfall</a:t>
            </a:r>
            <a:endParaRPr lang="en-US" sz="3200" dirty="0">
              <a:solidFill>
                <a:srgbClr val="00B050"/>
              </a:solidFill>
            </a:endParaRPr>
          </a:p>
        </p:txBody>
      </p:sp>
    </p:spTree>
    <p:extLst>
      <p:ext uri="{BB962C8B-B14F-4D97-AF65-F5344CB8AC3E}">
        <p14:creationId xmlns:p14="http://schemas.microsoft.com/office/powerpoint/2010/main" val="23268586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533400" y="228600"/>
            <a:ext cx="7772400" cy="457200"/>
          </a:xfrm>
        </p:spPr>
        <p:txBody>
          <a:bodyPr/>
          <a:lstStyle/>
          <a:p>
            <a:pPr algn="ctr" eaLnBrk="1" fontAlgn="auto" hangingPunct="1">
              <a:spcAft>
                <a:spcPts val="0"/>
              </a:spcAft>
              <a:defRPr/>
            </a:pPr>
            <a:r>
              <a:rPr lang="en-US" sz="2400" i="1" dirty="0" smtClean="0">
                <a:solidFill>
                  <a:srgbClr val="FF0000"/>
                </a:solidFill>
              </a:rPr>
              <a:t/>
            </a:r>
            <a:br>
              <a:rPr lang="en-US" sz="2400" i="1" dirty="0" smtClean="0">
                <a:solidFill>
                  <a:srgbClr val="FF0000"/>
                </a:solidFill>
              </a:rPr>
            </a:br>
            <a:r>
              <a:rPr lang="en-US" sz="2400" i="1" dirty="0">
                <a:solidFill>
                  <a:srgbClr val="FF0000"/>
                </a:solidFill>
              </a:rPr>
              <a:t/>
            </a:r>
            <a:br>
              <a:rPr lang="en-US" sz="2400" i="1" dirty="0">
                <a:solidFill>
                  <a:srgbClr val="FF0000"/>
                </a:solidFill>
              </a:rPr>
            </a:br>
            <a:r>
              <a:rPr lang="en-US" sz="2400" i="1" dirty="0" smtClean="0">
                <a:solidFill>
                  <a:srgbClr val="FF0000"/>
                </a:solidFill>
              </a:rPr>
              <a:t/>
            </a:r>
            <a:br>
              <a:rPr lang="en-US" sz="2400" i="1" dirty="0" smtClean="0">
                <a:solidFill>
                  <a:srgbClr val="FF0000"/>
                </a:solidFill>
              </a:rPr>
            </a:br>
            <a:r>
              <a:rPr lang="en-US" sz="2400" i="1" dirty="0" smtClean="0">
                <a:solidFill>
                  <a:srgbClr val="FF0000"/>
                </a:solidFill>
              </a:rPr>
              <a:t/>
            </a:r>
            <a:br>
              <a:rPr lang="en-US" sz="2400" i="1" dirty="0" smtClean="0">
                <a:solidFill>
                  <a:srgbClr val="FF0000"/>
                </a:solidFill>
              </a:rPr>
            </a:br>
            <a:r>
              <a:rPr lang="en-US" sz="2400" i="1" dirty="0">
                <a:solidFill>
                  <a:srgbClr val="FF0000"/>
                </a:solidFill>
              </a:rPr>
              <a:t/>
            </a:r>
            <a:br>
              <a:rPr lang="en-US" sz="2400" i="1" dirty="0">
                <a:solidFill>
                  <a:srgbClr val="FF0000"/>
                </a:solidFill>
              </a:rPr>
            </a:br>
            <a:r>
              <a:rPr lang="en-US" sz="2400" i="1" dirty="0" smtClean="0">
                <a:solidFill>
                  <a:srgbClr val="FF0000"/>
                </a:solidFill>
              </a:rPr>
              <a:t/>
            </a:r>
            <a:br>
              <a:rPr lang="en-US" sz="2400" i="1" dirty="0" smtClean="0">
                <a:solidFill>
                  <a:srgbClr val="FF0000"/>
                </a:solidFill>
              </a:rPr>
            </a:br>
            <a:r>
              <a:rPr lang="en-US" sz="2400" i="1" dirty="0">
                <a:solidFill>
                  <a:srgbClr val="FF0000"/>
                </a:solidFill>
              </a:rPr>
              <a:t/>
            </a:r>
            <a:br>
              <a:rPr lang="en-US" sz="2400" i="1" dirty="0">
                <a:solidFill>
                  <a:srgbClr val="FF0000"/>
                </a:solidFill>
              </a:rPr>
            </a:br>
            <a:r>
              <a:rPr lang="en-US" sz="2400" i="1" dirty="0">
                <a:solidFill>
                  <a:srgbClr val="FF0000"/>
                </a:solidFill>
              </a:rPr>
              <a:t/>
            </a:r>
            <a:br>
              <a:rPr lang="en-US" sz="2400" i="1" dirty="0">
                <a:solidFill>
                  <a:srgbClr val="FF0000"/>
                </a:solidFill>
              </a:rPr>
            </a:br>
            <a:r>
              <a:rPr lang="en-US" i="1" dirty="0" smtClean="0">
                <a:solidFill>
                  <a:srgbClr val="FF0000"/>
                </a:solidFill>
              </a:rPr>
              <a:t>Thermograph</a:t>
            </a:r>
            <a:endParaRPr lang="en-US" dirty="0" smtClean="0">
              <a:solidFill>
                <a:srgbClr val="FF0000"/>
              </a:solidFill>
            </a:endParaRPr>
          </a:p>
        </p:txBody>
      </p:sp>
      <p:sp>
        <p:nvSpPr>
          <p:cNvPr id="27651" name="Subtitle 2"/>
          <p:cNvSpPr>
            <a:spLocks noGrp="1"/>
          </p:cNvSpPr>
          <p:nvPr>
            <p:ph type="subTitle" idx="1"/>
          </p:nvPr>
        </p:nvSpPr>
        <p:spPr>
          <a:xfrm>
            <a:off x="533400" y="838200"/>
            <a:ext cx="7772400" cy="6019800"/>
          </a:xfrm>
        </p:spPr>
        <p:txBody>
          <a:bodyPr/>
          <a:lstStyle/>
          <a:p>
            <a:pPr eaLnBrk="1" hangingPunct="1">
              <a:buFont typeface="Arial" charset="0"/>
              <a:buNone/>
            </a:pPr>
            <a:endParaRPr lang="en-US" sz="1700" dirty="0" smtClean="0"/>
          </a:p>
          <a:p>
            <a:pPr eaLnBrk="1" hangingPunct="1">
              <a:buFont typeface="Arial" charset="0"/>
              <a:buNone/>
            </a:pPr>
            <a:endParaRPr lang="en-US" sz="1700" dirty="0"/>
          </a:p>
          <a:p>
            <a:pPr eaLnBrk="1" hangingPunct="1">
              <a:buFont typeface="Arial" charset="0"/>
              <a:buNone/>
            </a:pPr>
            <a:endParaRPr lang="en-US" sz="1700" dirty="0" smtClean="0"/>
          </a:p>
          <a:p>
            <a:pPr algn="l" eaLnBrk="1" hangingPunct="1">
              <a:buFont typeface="Arial" charset="0"/>
              <a:buNone/>
            </a:pPr>
            <a:endParaRPr lang="en-US" sz="1700" dirty="0"/>
          </a:p>
          <a:p>
            <a:pPr eaLnBrk="1" hangingPunct="1">
              <a:buFont typeface="Arial" charset="0"/>
              <a:buNone/>
            </a:pPr>
            <a:endParaRPr lang="en-US" sz="1700" dirty="0" smtClean="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2348881"/>
            <a:ext cx="576064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67544" y="2708920"/>
            <a:ext cx="2448272" cy="2585323"/>
          </a:xfrm>
          <a:prstGeom prst="rect">
            <a:avLst/>
          </a:prstGeom>
          <a:noFill/>
        </p:spPr>
        <p:txBody>
          <a:bodyPr wrap="square" rtlCol="0">
            <a:spAutoFit/>
          </a:bodyPr>
          <a:lstStyle/>
          <a:p>
            <a:r>
              <a:rPr lang="en-US" sz="2400" dirty="0">
                <a:solidFill>
                  <a:schemeClr val="accent2">
                    <a:lumMod val="75000"/>
                  </a:schemeClr>
                </a:solidFill>
              </a:rPr>
              <a:t>A thermograph gives a continuous record of the temperature of the air. </a:t>
            </a:r>
          </a:p>
          <a:p>
            <a:endParaRPr lang="en-US" dirty="0"/>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74638"/>
            <a:ext cx="8186766" cy="654032"/>
          </a:xfrm>
        </p:spPr>
        <p:txBody>
          <a:bodyPr>
            <a:noAutofit/>
          </a:bodyPr>
          <a:lstStyle/>
          <a:p>
            <a:pPr eaLnBrk="1" fontAlgn="auto" hangingPunct="1">
              <a:spcAft>
                <a:spcPts val="0"/>
              </a:spcAft>
              <a:defRPr/>
            </a:pPr>
            <a:r>
              <a:rPr lang="en-US" sz="5400" i="1" dirty="0" smtClean="0">
                <a:solidFill>
                  <a:srgbClr val="FF0000"/>
                </a:solidFill>
              </a:rPr>
              <a:t>Hair Hygrograph</a:t>
            </a:r>
            <a:endParaRPr lang="en-US" sz="5400" dirty="0" smtClean="0"/>
          </a:p>
        </p:txBody>
      </p:sp>
      <p:pic>
        <p:nvPicPr>
          <p:cNvPr id="29700" name="Picture 3" descr="http://www.imdpune.gov.in/surface_instruments/workshop/Instruments/hair.jpg"/>
          <p:cNvPicPr>
            <a:picLocks noChangeAspect="1" noChangeArrowheads="1"/>
          </p:cNvPicPr>
          <p:nvPr/>
        </p:nvPicPr>
        <p:blipFill>
          <a:blip r:embed="rId2"/>
          <a:srcRect/>
          <a:stretch>
            <a:fillRect/>
          </a:stretch>
        </p:blipFill>
        <p:spPr bwMode="auto">
          <a:xfrm>
            <a:off x="4357686" y="1285860"/>
            <a:ext cx="4483455" cy="4714908"/>
          </a:xfrm>
          <a:prstGeom prst="rect">
            <a:avLst/>
          </a:prstGeom>
          <a:noFill/>
          <a:ln w="9525">
            <a:noFill/>
            <a:miter lim="800000"/>
            <a:headEnd/>
            <a:tailEnd/>
          </a:ln>
        </p:spPr>
      </p:pic>
      <p:sp>
        <p:nvSpPr>
          <p:cNvPr id="5" name="Rectangle 4"/>
          <p:cNvSpPr/>
          <p:nvPr/>
        </p:nvSpPr>
        <p:spPr>
          <a:xfrm>
            <a:off x="500034" y="1028343"/>
            <a:ext cx="3714776" cy="4524315"/>
          </a:xfrm>
          <a:prstGeom prst="rect">
            <a:avLst/>
          </a:prstGeom>
        </p:spPr>
        <p:txBody>
          <a:bodyPr wrap="square">
            <a:spAutoFit/>
          </a:bodyPr>
          <a:lstStyle/>
          <a:p>
            <a:pPr lvl="0"/>
            <a:endParaRPr lang="en-US" sz="3200" b="1" dirty="0" smtClean="0">
              <a:solidFill>
                <a:srgbClr val="0000CC"/>
              </a:solidFill>
            </a:endParaRPr>
          </a:p>
          <a:p>
            <a:pPr lvl="0"/>
            <a:endParaRPr lang="en-US" sz="3200" b="1" dirty="0">
              <a:solidFill>
                <a:srgbClr val="0000CC"/>
              </a:solidFill>
            </a:endParaRPr>
          </a:p>
          <a:p>
            <a:pPr lvl="0"/>
            <a:r>
              <a:rPr lang="en-US" sz="3200" b="1" dirty="0" smtClean="0">
                <a:solidFill>
                  <a:srgbClr val="0000CC"/>
                </a:solidFill>
              </a:rPr>
              <a:t>The hair hygrograph is an instrument used for recording continuously the relative humidity of the air. </a:t>
            </a:r>
            <a:endParaRPr lang="en-US" sz="3200" dirty="0">
              <a:solidFill>
                <a:srgbClr val="0000CC"/>
              </a:solidFill>
            </a:endParaRPr>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pPr eaLnBrk="1" fontAlgn="auto" hangingPunct="1">
              <a:spcAft>
                <a:spcPts val="0"/>
              </a:spcAft>
              <a:defRPr/>
            </a:pPr>
            <a:r>
              <a:rPr lang="en-US" sz="2400" i="1" dirty="0" smtClean="0"/>
              <a:t/>
            </a:r>
            <a:br>
              <a:rPr lang="en-US" sz="2400" i="1" dirty="0" smtClean="0"/>
            </a:br>
            <a:r>
              <a:rPr lang="en-US" sz="6000" i="1" dirty="0" smtClean="0">
                <a:solidFill>
                  <a:srgbClr val="FF0000"/>
                </a:solidFill>
              </a:rPr>
              <a:t>Barograph</a:t>
            </a:r>
            <a:r>
              <a:rPr lang="en-US" sz="2400" dirty="0">
                <a:solidFill>
                  <a:srgbClr val="FF0000"/>
                </a:solidFill>
              </a:rPr>
              <a:t/>
            </a:r>
            <a:br>
              <a:rPr lang="en-US" sz="2400" dirty="0">
                <a:solidFill>
                  <a:srgbClr val="FF0000"/>
                </a:solidFill>
              </a:rPr>
            </a:br>
            <a:endParaRPr lang="en-US" sz="2400" dirty="0">
              <a:solidFill>
                <a:srgbClr val="FF0000"/>
              </a:solidFill>
            </a:endParaRPr>
          </a:p>
        </p:txBody>
      </p:sp>
      <p:pic>
        <p:nvPicPr>
          <p:cNvPr id="30724" name="Picture 4" descr="http://www.imdpune.gov.in/surface_instruments/workshop/Instruments/barograph.jpg"/>
          <p:cNvPicPr>
            <a:picLocks noChangeAspect="1" noChangeArrowheads="1"/>
          </p:cNvPicPr>
          <p:nvPr/>
        </p:nvPicPr>
        <p:blipFill>
          <a:blip r:embed="rId2"/>
          <a:srcRect/>
          <a:stretch>
            <a:fillRect/>
          </a:stretch>
        </p:blipFill>
        <p:spPr bwMode="auto">
          <a:xfrm>
            <a:off x="3563888" y="857231"/>
            <a:ext cx="5266074" cy="5078313"/>
          </a:xfrm>
          <a:prstGeom prst="rect">
            <a:avLst/>
          </a:prstGeom>
          <a:noFill/>
          <a:ln w="9525">
            <a:noFill/>
            <a:miter lim="800000"/>
            <a:headEnd/>
            <a:tailEnd/>
          </a:ln>
        </p:spPr>
      </p:pic>
      <p:sp>
        <p:nvSpPr>
          <p:cNvPr id="5" name="Rectangle 4"/>
          <p:cNvSpPr/>
          <p:nvPr/>
        </p:nvSpPr>
        <p:spPr>
          <a:xfrm>
            <a:off x="285720" y="857232"/>
            <a:ext cx="3638208" cy="5078313"/>
          </a:xfrm>
          <a:prstGeom prst="rect">
            <a:avLst/>
          </a:prstGeom>
        </p:spPr>
        <p:txBody>
          <a:bodyPr wrap="square">
            <a:spAutoFit/>
          </a:bodyPr>
          <a:lstStyle/>
          <a:p>
            <a:endParaRPr lang="en-US" sz="3600" b="1" dirty="0" smtClean="0">
              <a:solidFill>
                <a:srgbClr val="0000CC"/>
              </a:solidFill>
            </a:endParaRPr>
          </a:p>
          <a:p>
            <a:endParaRPr lang="en-US" sz="3600" b="1" dirty="0">
              <a:solidFill>
                <a:srgbClr val="0000CC"/>
              </a:solidFill>
            </a:endParaRPr>
          </a:p>
          <a:p>
            <a:r>
              <a:rPr lang="en-US" sz="3600" b="1" dirty="0" smtClean="0">
                <a:solidFill>
                  <a:srgbClr val="0000CC"/>
                </a:solidFill>
              </a:rPr>
              <a:t>Barograph is an instrument for the continuous recording of atmospheric pressure.</a:t>
            </a:r>
            <a:endParaRPr lang="en-US" sz="3600" dirty="0">
              <a:solidFill>
                <a:srgbClr val="0000CC"/>
              </a:solidFill>
            </a:endParaRPr>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ANEROID BAROMETER</a:t>
            </a:r>
            <a:endParaRPr lang="en-US" dirty="0">
              <a:solidFill>
                <a:srgbClr val="FF0000"/>
              </a:solidFill>
            </a:endParaRPr>
          </a:p>
        </p:txBody>
      </p:sp>
      <p:pic>
        <p:nvPicPr>
          <p:cNvPr id="1024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971600" y="1700808"/>
            <a:ext cx="7389639" cy="478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07785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0" y="0"/>
            <a:ext cx="9144000" cy="914400"/>
          </a:xfrm>
        </p:spPr>
        <p:txBody>
          <a:bodyPr/>
          <a:lstStyle/>
          <a:p>
            <a:pPr eaLnBrk="1" hangingPunct="1"/>
            <a:r>
              <a:rPr lang="en-US" sz="3200" i="1" smtClean="0">
                <a:solidFill>
                  <a:srgbClr val="0000CC"/>
                </a:solidFill>
              </a:rPr>
              <a:t>SUNSHINE RECORDER</a:t>
            </a:r>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285875"/>
            <a:ext cx="370205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788024" y="1700808"/>
            <a:ext cx="3528392" cy="2800767"/>
          </a:xfrm>
          <a:prstGeom prst="rect">
            <a:avLst/>
          </a:prstGeom>
          <a:noFill/>
        </p:spPr>
        <p:txBody>
          <a:bodyPr wrap="square" rtlCol="0">
            <a:spAutoFit/>
          </a:bodyPr>
          <a:lstStyle/>
          <a:p>
            <a:r>
              <a:rPr lang="en-US" sz="4400" dirty="0" smtClean="0">
                <a:solidFill>
                  <a:srgbClr val="FF0000"/>
                </a:solidFill>
              </a:rPr>
              <a:t>Records hours of bright sun shine</a:t>
            </a:r>
            <a:endParaRPr lang="en-US" sz="4400" dirty="0">
              <a:solidFill>
                <a:srgbClr val="FF0000"/>
              </a:solidFill>
            </a:endParaRPr>
          </a:p>
        </p:txBody>
      </p:sp>
    </p:spTree>
    <p:extLst>
      <p:ext uri="{BB962C8B-B14F-4D97-AF65-F5344CB8AC3E}">
        <p14:creationId xmlns:p14="http://schemas.microsoft.com/office/powerpoint/2010/main" val="8383775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AUTOMATIC WEATHER STATION</a:t>
            </a:r>
            <a:endParaRPr lang="en-US" dirty="0">
              <a:solidFill>
                <a:srgbClr val="C00000"/>
              </a:solidFill>
            </a:endParaRPr>
          </a:p>
        </p:txBody>
      </p:sp>
      <p:pic>
        <p:nvPicPr>
          <p:cNvPr id="1026" name="Picture 2" descr="G:\OFFICE\SAM_2544.JPG"/>
          <p:cNvPicPr>
            <a:picLocks noGrp="1" noChangeAspect="1" noChangeArrowheads="1"/>
          </p:cNvPicPr>
          <p:nvPr>
            <p:ph sz="quarter" idx="1"/>
          </p:nvPr>
        </p:nvPicPr>
        <p:blipFill>
          <a:blip r:embed="rId2" cstate="print"/>
          <a:srcRect/>
          <a:stretch>
            <a:fillRect/>
          </a:stretch>
        </p:blipFill>
        <p:spPr bwMode="auto">
          <a:xfrm>
            <a:off x="535781" y="1600200"/>
            <a:ext cx="7310438" cy="48736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t/>
            </a:r>
            <a:br>
              <a:rPr lang="en-US" sz="3200" dirty="0" smtClean="0"/>
            </a:br>
            <a:r>
              <a:rPr lang="en-US" sz="3200" dirty="0" smtClean="0"/>
              <a:t>Meteorological Variables</a:t>
            </a:r>
            <a:br>
              <a:rPr lang="en-US" sz="3200" dirty="0" smtClean="0"/>
            </a:br>
            <a:r>
              <a:rPr lang="en-US" sz="3200" dirty="0" smtClean="0"/>
              <a:t/>
            </a:r>
            <a:br>
              <a:rPr lang="en-US" sz="3200" dirty="0" smtClean="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smtClean="0"/>
              <a:t>Weather Forecasting           Climate Study</a:t>
            </a:r>
            <a:endParaRPr lang="en-US" sz="3200" dirty="0"/>
          </a:p>
        </p:txBody>
      </p:sp>
      <p:sp>
        <p:nvSpPr>
          <p:cNvPr id="4" name="Down Arrow 3"/>
          <p:cNvSpPr/>
          <p:nvPr/>
        </p:nvSpPr>
        <p:spPr>
          <a:xfrm>
            <a:off x="2843808" y="249289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6012160" y="249289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RADIATION INSTRUMENTS</a:t>
            </a:r>
            <a:endParaRPr lang="en-US" dirty="0">
              <a:solidFill>
                <a:srgbClr val="C00000"/>
              </a:solidFill>
            </a:endParaRPr>
          </a:p>
        </p:txBody>
      </p:sp>
      <p:pic>
        <p:nvPicPr>
          <p:cNvPr id="2050" name="Picture 2" descr="G:\WM Day1\sensors2x.jpg"/>
          <p:cNvPicPr>
            <a:picLocks noGrp="1" noChangeAspect="1" noChangeArrowheads="1"/>
          </p:cNvPicPr>
          <p:nvPr>
            <p:ph sz="quarter" idx="1"/>
          </p:nvPr>
        </p:nvPicPr>
        <p:blipFill>
          <a:blip r:embed="rId2"/>
          <a:srcRect/>
          <a:stretch>
            <a:fillRect/>
          </a:stretch>
        </p:blipFill>
        <p:spPr bwMode="auto">
          <a:xfrm>
            <a:off x="2337054" y="1142984"/>
            <a:ext cx="6235474" cy="5500726"/>
          </a:xfrm>
          <a:prstGeom prst="rect">
            <a:avLst/>
          </a:prstGeom>
          <a:noFill/>
        </p:spPr>
      </p:pic>
    </p:spTree>
    <p:extLst>
      <p:ext uri="{BB962C8B-B14F-4D97-AF65-F5344CB8AC3E}">
        <p14:creationId xmlns:p14="http://schemas.microsoft.com/office/powerpoint/2010/main" val="3662904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DISDROMETER</a:t>
            </a:r>
            <a:endParaRPr lang="en-US" dirty="0">
              <a:solidFill>
                <a:srgbClr val="FF0000"/>
              </a:solidFill>
            </a:endParaRPr>
          </a:p>
        </p:txBody>
      </p:sp>
      <p:pic>
        <p:nvPicPr>
          <p:cNvPr id="11266" name="Picture 2" descr="C:\Documents and Settings\rimc\My Documents\SBD\optical_disdrometer_ODM470_01.png"/>
          <p:cNvPicPr>
            <a:picLocks noGrp="1" noChangeAspect="1" noChangeArrowheads="1"/>
          </p:cNvPicPr>
          <p:nvPr>
            <p:ph sz="quarter" idx="1"/>
          </p:nvPr>
        </p:nvPicPr>
        <p:blipFill>
          <a:blip r:embed="rId2"/>
          <a:srcRect/>
          <a:stretch>
            <a:fillRect/>
          </a:stretch>
        </p:blipFill>
        <p:spPr bwMode="auto">
          <a:xfrm>
            <a:off x="3643306" y="1751012"/>
            <a:ext cx="5453058" cy="4572000"/>
          </a:xfrm>
          <a:prstGeom prst="rect">
            <a:avLst/>
          </a:prstGeom>
          <a:noFill/>
        </p:spPr>
      </p:pic>
      <p:sp>
        <p:nvSpPr>
          <p:cNvPr id="5" name="TextBox 4"/>
          <p:cNvSpPr txBox="1"/>
          <p:nvPr/>
        </p:nvSpPr>
        <p:spPr>
          <a:xfrm>
            <a:off x="571472" y="1643050"/>
            <a:ext cx="2928958" cy="4093428"/>
          </a:xfrm>
          <a:prstGeom prst="rect">
            <a:avLst/>
          </a:prstGeom>
          <a:noFill/>
        </p:spPr>
        <p:txBody>
          <a:bodyPr wrap="square" rtlCol="0">
            <a:spAutoFit/>
          </a:bodyPr>
          <a:lstStyle/>
          <a:p>
            <a:r>
              <a:rPr lang="en-US" sz="2000" dirty="0" smtClean="0">
                <a:solidFill>
                  <a:schemeClr val="accent2">
                    <a:lumMod val="75000"/>
                  </a:schemeClr>
                </a:solidFill>
              </a:rPr>
              <a:t>A </a:t>
            </a:r>
            <a:r>
              <a:rPr lang="en-US" sz="2000" b="1" dirty="0" err="1" smtClean="0">
                <a:solidFill>
                  <a:schemeClr val="accent2">
                    <a:lumMod val="75000"/>
                  </a:schemeClr>
                </a:solidFill>
              </a:rPr>
              <a:t>disdrometer</a:t>
            </a:r>
            <a:r>
              <a:rPr lang="en-US" sz="2000" dirty="0" smtClean="0">
                <a:solidFill>
                  <a:schemeClr val="accent2">
                    <a:lumMod val="75000"/>
                  </a:schemeClr>
                </a:solidFill>
              </a:rPr>
              <a:t> is an instrument used to measure the drop size distribution and </a:t>
            </a:r>
            <a:r>
              <a:rPr lang="en-US" sz="2000" dirty="0" smtClean="0">
                <a:solidFill>
                  <a:schemeClr val="accent2">
                    <a:lumMod val="75000"/>
                  </a:schemeClr>
                </a:solidFill>
                <a:hlinkClick r:id="rId3" tooltip="Velocity"/>
              </a:rPr>
              <a:t>velocity</a:t>
            </a:r>
            <a:r>
              <a:rPr lang="en-US" sz="2000" dirty="0" smtClean="0">
                <a:solidFill>
                  <a:schemeClr val="accent2">
                    <a:lumMod val="75000"/>
                  </a:schemeClr>
                </a:solidFill>
              </a:rPr>
              <a:t> of falling </a:t>
            </a:r>
            <a:r>
              <a:rPr lang="en-US" sz="2000" dirty="0" smtClean="0">
                <a:solidFill>
                  <a:schemeClr val="accent2">
                    <a:lumMod val="75000"/>
                  </a:schemeClr>
                </a:solidFill>
                <a:hlinkClick r:id="rId4" tooltip="Precipitation (meteorology)"/>
              </a:rPr>
              <a:t>hydrometeors</a:t>
            </a:r>
            <a:r>
              <a:rPr lang="en-US" sz="2000" dirty="0" smtClean="0">
                <a:solidFill>
                  <a:schemeClr val="accent2">
                    <a:lumMod val="75000"/>
                  </a:schemeClr>
                </a:solidFill>
              </a:rPr>
              <a:t>. The latest </a:t>
            </a:r>
            <a:r>
              <a:rPr lang="en-US" sz="2000" dirty="0" err="1" smtClean="0">
                <a:solidFill>
                  <a:schemeClr val="accent2">
                    <a:lumMod val="75000"/>
                  </a:schemeClr>
                </a:solidFill>
              </a:rPr>
              <a:t>disdrometers</a:t>
            </a:r>
            <a:r>
              <a:rPr lang="en-US" sz="2000" dirty="0" smtClean="0">
                <a:solidFill>
                  <a:schemeClr val="accent2">
                    <a:lumMod val="75000"/>
                  </a:schemeClr>
                </a:solidFill>
              </a:rPr>
              <a:t> employ </a:t>
            </a:r>
            <a:r>
              <a:rPr lang="en-US" sz="2000" dirty="0" smtClean="0">
                <a:solidFill>
                  <a:schemeClr val="accent2">
                    <a:lumMod val="75000"/>
                  </a:schemeClr>
                </a:solidFill>
                <a:hlinkClick r:id="rId5" tooltip="Microwave"/>
              </a:rPr>
              <a:t>microwave</a:t>
            </a:r>
            <a:r>
              <a:rPr lang="en-US" sz="2000" dirty="0" smtClean="0">
                <a:solidFill>
                  <a:schemeClr val="accent2">
                    <a:lumMod val="75000"/>
                  </a:schemeClr>
                </a:solidFill>
              </a:rPr>
              <a:t> or     </a:t>
            </a:r>
            <a:r>
              <a:rPr lang="en-US" sz="2000" dirty="0" smtClean="0">
                <a:solidFill>
                  <a:schemeClr val="accent2">
                    <a:lumMod val="75000"/>
                  </a:schemeClr>
                </a:solidFill>
                <a:hlinkClick r:id="rId6" tooltip="Laser"/>
              </a:rPr>
              <a:t>laser</a:t>
            </a:r>
            <a:r>
              <a:rPr lang="en-US" sz="2000" dirty="0" smtClean="0">
                <a:solidFill>
                  <a:schemeClr val="accent2">
                    <a:lumMod val="75000"/>
                  </a:schemeClr>
                </a:solidFill>
              </a:rPr>
              <a:t> technologies. 2D video </a:t>
            </a:r>
            <a:r>
              <a:rPr lang="en-US" sz="2000" dirty="0" err="1" smtClean="0">
                <a:solidFill>
                  <a:schemeClr val="accent2">
                    <a:lumMod val="75000"/>
                  </a:schemeClr>
                </a:solidFill>
              </a:rPr>
              <a:t>disdrometers</a:t>
            </a:r>
            <a:r>
              <a:rPr lang="en-US" sz="2000" dirty="0" smtClean="0">
                <a:solidFill>
                  <a:schemeClr val="accent2">
                    <a:lumMod val="75000"/>
                  </a:schemeClr>
                </a:solidFill>
              </a:rPr>
              <a:t> can be used to analyze individual </a:t>
            </a:r>
            <a:r>
              <a:rPr lang="en-US" sz="2000" dirty="0" smtClean="0">
                <a:solidFill>
                  <a:schemeClr val="accent2">
                    <a:lumMod val="75000"/>
                  </a:schemeClr>
                </a:solidFill>
                <a:hlinkClick r:id="rId7" tooltip="Snowflake"/>
              </a:rPr>
              <a:t>snowflakes</a:t>
            </a:r>
            <a:r>
              <a:rPr lang="en-US" sz="2000" dirty="0" smtClean="0">
                <a:solidFill>
                  <a:schemeClr val="accent2">
                    <a:lumMod val="75000"/>
                  </a:schemeClr>
                </a:solidFill>
              </a:rPr>
              <a:t>.</a:t>
            </a:r>
          </a:p>
          <a:p>
            <a:endParaRPr lang="en-US" sz="2000" dirty="0">
              <a:solidFill>
                <a:schemeClr val="accent2">
                  <a:lumMod val="75000"/>
                </a:schemeClr>
              </a:solidFill>
            </a:endParaRPr>
          </a:p>
        </p:txBody>
      </p:sp>
    </p:spTree>
    <p:extLst>
      <p:ext uri="{BB962C8B-B14F-4D97-AF65-F5344CB8AC3E}">
        <p14:creationId xmlns:p14="http://schemas.microsoft.com/office/powerpoint/2010/main" val="29329883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Present Weather Sensor</a:t>
            </a:r>
            <a:endParaRPr lang="en-US" dirty="0">
              <a:solidFill>
                <a:schemeClr val="accent2">
                  <a:lumMod val="75000"/>
                </a:schemeClr>
              </a:solidFill>
            </a:endParaRPr>
          </a:p>
        </p:txBody>
      </p:sp>
      <p:pic>
        <p:nvPicPr>
          <p:cNvPr id="12290" name="Picture 2"/>
          <p:cNvPicPr>
            <a:picLocks noGrp="1" noChangeAspect="1" noChangeArrowheads="1"/>
          </p:cNvPicPr>
          <p:nvPr>
            <p:ph sz="quarter" idx="1"/>
          </p:nvPr>
        </p:nvPicPr>
        <p:blipFill>
          <a:blip r:embed="rId2"/>
          <a:srcRect/>
          <a:stretch>
            <a:fillRect/>
          </a:stretch>
        </p:blipFill>
        <p:spPr bwMode="auto">
          <a:xfrm>
            <a:off x="2143108" y="1214422"/>
            <a:ext cx="6643734" cy="4929222"/>
          </a:xfrm>
          <a:prstGeom prst="rect">
            <a:avLst/>
          </a:prstGeom>
          <a:noFill/>
          <a:ln w="9525">
            <a:noFill/>
            <a:miter lim="800000"/>
            <a:headEnd/>
            <a:tailEnd/>
          </a:ln>
          <a:effectLst/>
        </p:spPr>
      </p:pic>
    </p:spTree>
    <p:extLst>
      <p:ext uri="{BB962C8B-B14F-4D97-AF65-F5344CB8AC3E}">
        <p14:creationId xmlns:p14="http://schemas.microsoft.com/office/powerpoint/2010/main" val="7962240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CEILOMETER</a:t>
            </a:r>
            <a:endParaRPr lang="en-US" dirty="0">
              <a:solidFill>
                <a:srgbClr val="C00000"/>
              </a:solidFill>
            </a:endParaRPr>
          </a:p>
        </p:txBody>
      </p:sp>
      <p:pic>
        <p:nvPicPr>
          <p:cNvPr id="3074" name="Picture 2"/>
          <p:cNvPicPr>
            <a:picLocks noGrp="1" noChangeAspect="1" noChangeArrowheads="1"/>
          </p:cNvPicPr>
          <p:nvPr>
            <p:ph sz="quarter" idx="1"/>
          </p:nvPr>
        </p:nvPicPr>
        <p:blipFill>
          <a:blip r:embed="rId2"/>
          <a:srcRect/>
          <a:stretch>
            <a:fillRect/>
          </a:stretch>
        </p:blipFill>
        <p:spPr bwMode="auto">
          <a:xfrm>
            <a:off x="4000496" y="1600200"/>
            <a:ext cx="4572031" cy="4873625"/>
          </a:xfrm>
          <a:prstGeom prst="rect">
            <a:avLst/>
          </a:prstGeom>
          <a:noFill/>
          <a:ln w="9525">
            <a:noFill/>
            <a:miter lim="800000"/>
            <a:headEnd/>
            <a:tailEnd/>
          </a:ln>
          <a:effectLst/>
        </p:spPr>
      </p:pic>
      <p:sp>
        <p:nvSpPr>
          <p:cNvPr id="5" name="TextBox 4"/>
          <p:cNvSpPr txBox="1"/>
          <p:nvPr/>
        </p:nvSpPr>
        <p:spPr>
          <a:xfrm>
            <a:off x="571472" y="1928802"/>
            <a:ext cx="3071834" cy="4154984"/>
          </a:xfrm>
          <a:prstGeom prst="rect">
            <a:avLst/>
          </a:prstGeom>
          <a:noFill/>
        </p:spPr>
        <p:txBody>
          <a:bodyPr wrap="square" rtlCol="0">
            <a:spAutoFit/>
          </a:bodyPr>
          <a:lstStyle/>
          <a:p>
            <a:pPr lvl="0" algn="just"/>
            <a:r>
              <a:rPr lang="en-US" sz="2400" dirty="0" smtClean="0">
                <a:solidFill>
                  <a:schemeClr val="accent6">
                    <a:lumMod val="50000"/>
                  </a:schemeClr>
                </a:solidFill>
              </a:rPr>
              <a:t>A </a:t>
            </a:r>
            <a:r>
              <a:rPr lang="en-US" sz="2400" b="1" dirty="0" smtClean="0">
                <a:solidFill>
                  <a:schemeClr val="accent6">
                    <a:lumMod val="50000"/>
                  </a:schemeClr>
                </a:solidFill>
              </a:rPr>
              <a:t>ceilometer</a:t>
            </a:r>
            <a:r>
              <a:rPr lang="en-US" sz="2400" dirty="0" smtClean="0">
                <a:solidFill>
                  <a:schemeClr val="accent6">
                    <a:lumMod val="50000"/>
                  </a:schemeClr>
                </a:solidFill>
              </a:rPr>
              <a:t> is a device that uses a laser or other light source to determine the height of a cloud base. </a:t>
            </a:r>
            <a:r>
              <a:rPr lang="en-US" sz="2400" b="1" dirty="0" smtClean="0">
                <a:solidFill>
                  <a:schemeClr val="accent6">
                    <a:lumMod val="50000"/>
                  </a:schemeClr>
                </a:solidFill>
              </a:rPr>
              <a:t>Ceilometers</a:t>
            </a:r>
            <a:r>
              <a:rPr lang="en-US" sz="2400" dirty="0" smtClean="0">
                <a:solidFill>
                  <a:schemeClr val="accent6">
                    <a:lumMod val="50000"/>
                  </a:schemeClr>
                </a:solidFill>
              </a:rPr>
              <a:t>  can also be used to measure the aerosol concentration within the atmosphere.</a:t>
            </a:r>
          </a:p>
          <a:p>
            <a:pPr algn="just"/>
            <a:endParaRPr lang="en-US" sz="2400" dirty="0"/>
          </a:p>
        </p:txBody>
      </p:sp>
    </p:spTree>
    <p:extLst>
      <p:ext uri="{BB962C8B-B14F-4D97-AF65-F5344CB8AC3E}">
        <p14:creationId xmlns:p14="http://schemas.microsoft.com/office/powerpoint/2010/main" val="25986769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RUNWAY VISIBLE RANGE</a:t>
            </a:r>
            <a:endParaRPr lang="en-US" dirty="0">
              <a:solidFill>
                <a:srgbClr val="C00000"/>
              </a:solidFill>
            </a:endParaRPr>
          </a:p>
        </p:txBody>
      </p:sp>
      <p:pic>
        <p:nvPicPr>
          <p:cNvPr id="8194" name="Picture 2" descr="G:\WM Day1\AGIVIS_2000_Runway_Visual_Range_System.jpg"/>
          <p:cNvPicPr>
            <a:picLocks noGrp="1" noChangeAspect="1" noChangeArrowheads="1"/>
          </p:cNvPicPr>
          <p:nvPr>
            <p:ph sz="quarter" idx="1"/>
          </p:nvPr>
        </p:nvPicPr>
        <p:blipFill>
          <a:blip r:embed="rId2" cstate="print"/>
          <a:srcRect/>
          <a:stretch>
            <a:fillRect/>
          </a:stretch>
        </p:blipFill>
        <p:spPr bwMode="auto">
          <a:xfrm>
            <a:off x="457200" y="1801342"/>
            <a:ext cx="7467600" cy="4471341"/>
          </a:xfrm>
          <a:prstGeom prst="rect">
            <a:avLst/>
          </a:prstGeom>
          <a:noFill/>
        </p:spPr>
      </p:pic>
    </p:spTree>
    <p:extLst>
      <p:ext uri="{BB962C8B-B14F-4D97-AF65-F5344CB8AC3E}">
        <p14:creationId xmlns:p14="http://schemas.microsoft.com/office/powerpoint/2010/main" val="2576516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LYSIMETER</a:t>
            </a:r>
            <a:endParaRPr lang="en-US" dirty="0">
              <a:solidFill>
                <a:srgbClr val="C00000"/>
              </a:solidFill>
            </a:endParaRPr>
          </a:p>
        </p:txBody>
      </p:sp>
      <p:pic>
        <p:nvPicPr>
          <p:cNvPr id="7170" name="Picture 2" descr="G:\WM Day1\CLNlysimeters.jpg"/>
          <p:cNvPicPr>
            <a:picLocks noGrp="1" noChangeAspect="1" noChangeArrowheads="1"/>
          </p:cNvPicPr>
          <p:nvPr>
            <p:ph sz="quarter" idx="1"/>
          </p:nvPr>
        </p:nvPicPr>
        <p:blipFill>
          <a:blip r:embed="rId2"/>
          <a:srcRect/>
          <a:stretch>
            <a:fillRect/>
          </a:stretch>
        </p:blipFill>
        <p:spPr bwMode="auto">
          <a:xfrm>
            <a:off x="857225" y="1285860"/>
            <a:ext cx="7429552" cy="5072097"/>
          </a:xfrm>
          <a:prstGeom prst="rect">
            <a:avLst/>
          </a:prstGeom>
          <a:noFill/>
        </p:spPr>
      </p:pic>
    </p:spTree>
    <p:extLst>
      <p:ext uri="{BB962C8B-B14F-4D97-AF65-F5344CB8AC3E}">
        <p14:creationId xmlns:p14="http://schemas.microsoft.com/office/powerpoint/2010/main" val="33416803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OPEN PAN EVAPORIMETER</a:t>
            </a:r>
            <a:endParaRPr lang="en-US" dirty="0">
              <a:solidFill>
                <a:srgbClr val="C00000"/>
              </a:solidFill>
            </a:endParaRPr>
          </a:p>
        </p:txBody>
      </p:sp>
      <p:pic>
        <p:nvPicPr>
          <p:cNvPr id="5122" name="Picture 2" descr="G:\WM Day1\open pan evaporimeter.jpg"/>
          <p:cNvPicPr>
            <a:picLocks noGrp="1" noChangeAspect="1" noChangeArrowheads="1"/>
          </p:cNvPicPr>
          <p:nvPr>
            <p:ph sz="quarter" idx="1"/>
          </p:nvPr>
        </p:nvPicPr>
        <p:blipFill>
          <a:blip r:embed="rId2"/>
          <a:srcRect/>
          <a:stretch>
            <a:fillRect/>
          </a:stretch>
        </p:blipFill>
        <p:spPr bwMode="auto">
          <a:xfrm>
            <a:off x="1441704" y="1766252"/>
            <a:ext cx="5498592" cy="4541520"/>
          </a:xfrm>
          <a:prstGeom prst="rect">
            <a:avLst/>
          </a:prstGeom>
          <a:noFill/>
        </p:spPr>
      </p:pic>
    </p:spTree>
    <p:extLst>
      <p:ext uri="{BB962C8B-B14F-4D97-AF65-F5344CB8AC3E}">
        <p14:creationId xmlns:p14="http://schemas.microsoft.com/office/powerpoint/2010/main" val="41564099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BUOY OBSERVATION</a:t>
            </a:r>
            <a:endParaRPr lang="en-US" dirty="0">
              <a:solidFill>
                <a:srgbClr val="C00000"/>
              </a:solidFill>
            </a:endParaRPr>
          </a:p>
        </p:txBody>
      </p:sp>
      <p:pic>
        <p:nvPicPr>
          <p:cNvPr id="9218" name="Picture 2" descr="G:\WM Day1\1355_315.jpg"/>
          <p:cNvPicPr>
            <a:picLocks noGrp="1" noChangeAspect="1" noChangeArrowheads="1"/>
          </p:cNvPicPr>
          <p:nvPr>
            <p:ph sz="quarter" idx="1"/>
          </p:nvPr>
        </p:nvPicPr>
        <p:blipFill>
          <a:blip r:embed="rId2"/>
          <a:srcRect/>
          <a:stretch>
            <a:fillRect/>
          </a:stretch>
        </p:blipFill>
        <p:spPr bwMode="auto">
          <a:xfrm>
            <a:off x="1333500" y="1142984"/>
            <a:ext cx="7239028" cy="5429288"/>
          </a:xfrm>
          <a:prstGeom prst="rect">
            <a:avLst/>
          </a:prstGeom>
          <a:noFill/>
        </p:spPr>
      </p:pic>
    </p:spTree>
    <p:extLst>
      <p:ext uri="{BB962C8B-B14F-4D97-AF65-F5344CB8AC3E}">
        <p14:creationId xmlns:p14="http://schemas.microsoft.com/office/powerpoint/2010/main" val="34249613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SHIP OBSERVATION</a:t>
            </a:r>
            <a:endParaRPr lang="en-US" dirty="0">
              <a:solidFill>
                <a:srgbClr val="FF0000"/>
              </a:solidFill>
            </a:endParaRPr>
          </a:p>
        </p:txBody>
      </p:sp>
      <p:pic>
        <p:nvPicPr>
          <p:cNvPr id="1229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214809" y="2032250"/>
            <a:ext cx="5952381" cy="4009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87444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FF0000"/>
                </a:solidFill>
              </a:rPr>
              <a:t>Sea Surface Temperature</a:t>
            </a:r>
            <a:endParaRPr lang="en-US" i="1" dirty="0">
              <a:solidFill>
                <a:srgbClr val="FF0000"/>
              </a:solidFill>
            </a:endParaRPr>
          </a:p>
        </p:txBody>
      </p:sp>
      <p:pic>
        <p:nvPicPr>
          <p:cNvPr id="1126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976437" y="1196752"/>
            <a:ext cx="4547891"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2698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844824"/>
            <a:ext cx="8153400" cy="3513001"/>
          </a:xfrm>
        </p:spPr>
        <p:txBody>
          <a:bodyPr/>
          <a:lstStyle/>
          <a:p>
            <a:pPr lvl="0" algn="l"/>
            <a:r>
              <a:rPr lang="en-US" sz="4800" dirty="0" smtClean="0">
                <a:solidFill>
                  <a:srgbClr val="FF0000"/>
                </a:solidFill>
              </a:rPr>
              <a:t>1. Temperature</a:t>
            </a:r>
            <a:r>
              <a:rPr lang="en-US" sz="2400" dirty="0" smtClean="0"/>
              <a:t/>
            </a:r>
            <a:br>
              <a:rPr lang="en-US" sz="2400" dirty="0" smtClean="0"/>
            </a:br>
            <a:r>
              <a:rPr lang="en-US" sz="2400" dirty="0" smtClean="0"/>
              <a:t>1.1	Air Temperature</a:t>
            </a:r>
            <a:br>
              <a:rPr lang="en-US" sz="2400" dirty="0" smtClean="0"/>
            </a:br>
            <a:r>
              <a:rPr lang="en-US" sz="2400" dirty="0" smtClean="0"/>
              <a:t>1.2	Wet Bulb Temperature</a:t>
            </a:r>
            <a:br>
              <a:rPr lang="en-US" sz="2400" dirty="0" smtClean="0"/>
            </a:br>
            <a:r>
              <a:rPr lang="en-US" sz="2400" dirty="0" smtClean="0"/>
              <a:t>1.3	Maximum Temperature</a:t>
            </a:r>
            <a:br>
              <a:rPr lang="en-US" sz="2400" dirty="0" smtClean="0"/>
            </a:br>
            <a:r>
              <a:rPr lang="en-US" sz="2400" dirty="0" smtClean="0"/>
              <a:t>1.4  	Minimum Temperature</a:t>
            </a:r>
            <a:br>
              <a:rPr lang="en-US" sz="2400" dirty="0" smtClean="0"/>
            </a:br>
            <a:r>
              <a:rPr lang="en-US" sz="2400" dirty="0" smtClean="0"/>
              <a:t>1.5 	Soil Temperature</a:t>
            </a:r>
            <a:br>
              <a:rPr lang="en-US" sz="2400" dirty="0" smtClean="0"/>
            </a:br>
            <a:r>
              <a:rPr lang="en-US" sz="2400" dirty="0" smtClean="0"/>
              <a:t>1.6	Grass Minimum Temperature</a:t>
            </a:r>
            <a:br>
              <a:rPr lang="en-US" sz="2400" dirty="0" smtClean="0"/>
            </a:br>
            <a:r>
              <a:rPr lang="en-US" sz="2400" dirty="0" smtClean="0"/>
              <a:t>1.7	Leaf Temperature</a:t>
            </a:r>
            <a:br>
              <a:rPr lang="en-US" sz="2400" dirty="0" smtClean="0"/>
            </a:br>
            <a:r>
              <a:rPr lang="en-US" sz="2400" dirty="0" smtClean="0"/>
              <a:t>1.8	Sea Surface Temperature</a:t>
            </a:r>
            <a:endParaRPr lang="en-US" sz="2400" dirty="0"/>
          </a:p>
        </p:txBody>
      </p:sp>
    </p:spTree>
  </p:cSld>
  <p:clrMapOvr>
    <a:masterClrMapping/>
  </p:clrMapOvr>
  <p:transition>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RADAR</a:t>
            </a:r>
            <a:endParaRPr lang="en-US" dirty="0">
              <a:solidFill>
                <a:schemeClr val="accent2">
                  <a:lumMod val="75000"/>
                </a:schemeClr>
              </a:solidFill>
            </a:endParaRPr>
          </a:p>
        </p:txBody>
      </p:sp>
      <p:pic>
        <p:nvPicPr>
          <p:cNvPr id="4" name="Picture 10"/>
          <p:cNvPicPr>
            <a:picLocks noGrp="1" noChangeAspect="1" noChangeArrowheads="1"/>
          </p:cNvPicPr>
          <p:nvPr>
            <p:ph sz="quarter" idx="1"/>
          </p:nvPr>
        </p:nvPicPr>
        <p:blipFill>
          <a:blip r:embed="rId2" cstate="print"/>
          <a:srcRect/>
          <a:stretch>
            <a:fillRect/>
          </a:stretch>
        </p:blipFill>
        <p:spPr bwMode="auto">
          <a:xfrm>
            <a:off x="3635896" y="1196752"/>
            <a:ext cx="4896544" cy="5328592"/>
          </a:xfrm>
          <a:prstGeom prst="rect">
            <a:avLst/>
          </a:prstGeom>
          <a:noFill/>
          <a:ln w="9525">
            <a:noFill/>
            <a:miter lim="800000"/>
            <a:headEnd/>
            <a:tailEnd/>
          </a:ln>
        </p:spPr>
      </p:pic>
      <p:sp>
        <p:nvSpPr>
          <p:cNvPr id="3" name="TextBox 2"/>
          <p:cNvSpPr txBox="1"/>
          <p:nvPr/>
        </p:nvSpPr>
        <p:spPr>
          <a:xfrm>
            <a:off x="611560" y="1844824"/>
            <a:ext cx="2088232" cy="3046988"/>
          </a:xfrm>
          <a:prstGeom prst="rect">
            <a:avLst/>
          </a:prstGeom>
          <a:noFill/>
        </p:spPr>
        <p:txBody>
          <a:bodyPr wrap="square" rtlCol="0">
            <a:spAutoFit/>
          </a:bodyPr>
          <a:lstStyle/>
          <a:p>
            <a:endParaRPr lang="en-US" sz="2400" dirty="0" smtClean="0">
              <a:solidFill>
                <a:schemeClr val="accent2">
                  <a:lumMod val="75000"/>
                </a:schemeClr>
              </a:solidFill>
            </a:endParaRPr>
          </a:p>
          <a:p>
            <a:r>
              <a:rPr lang="en-US" sz="2400" dirty="0" smtClean="0">
                <a:solidFill>
                  <a:schemeClr val="accent2">
                    <a:lumMod val="75000"/>
                  </a:schemeClr>
                </a:solidFill>
              </a:rPr>
              <a:t>Prediction of Cyclone, Thunderstorm, Hailstorm, Tornado, Rainfall, Wind etc. </a:t>
            </a:r>
            <a:endParaRPr lang="en-US" sz="2400" dirty="0">
              <a:solidFill>
                <a:schemeClr val="accent2">
                  <a:lumMod val="75000"/>
                </a:schemeClr>
              </a:solidFill>
            </a:endParaRPr>
          </a:p>
        </p:txBody>
      </p:sp>
    </p:spTree>
    <p:extLst>
      <p:ext uri="{BB962C8B-B14F-4D97-AF65-F5344CB8AC3E}">
        <p14:creationId xmlns:p14="http://schemas.microsoft.com/office/powerpoint/2010/main" val="18754117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Radar Picture</a:t>
            </a:r>
            <a:endParaRPr lang="en-US" dirty="0">
              <a:solidFill>
                <a:srgbClr val="FF0000"/>
              </a:solidFill>
            </a:endParaRPr>
          </a:p>
        </p:txBody>
      </p:sp>
      <p:pic>
        <p:nvPicPr>
          <p:cNvPr id="5122" name="Picture 2" descr="H:\WM Day1\Chennai december 201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522" y="1412776"/>
            <a:ext cx="6096000" cy="506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9154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upload.wikimedia.org/wikipedia/commons/d/dd/Sodar_triton.jpg"/>
          <p:cNvPicPr/>
          <p:nvPr/>
        </p:nvPicPr>
        <p:blipFill>
          <a:blip r:embed="rId2"/>
          <a:srcRect/>
          <a:stretch>
            <a:fillRect/>
          </a:stretch>
        </p:blipFill>
        <p:spPr bwMode="auto">
          <a:xfrm>
            <a:off x="500033" y="1772816"/>
            <a:ext cx="4547165" cy="3656448"/>
          </a:xfrm>
          <a:prstGeom prst="rect">
            <a:avLst/>
          </a:prstGeom>
          <a:noFill/>
          <a:ln w="9525">
            <a:noFill/>
            <a:miter lim="800000"/>
            <a:headEnd/>
            <a:tailEnd/>
          </a:ln>
        </p:spPr>
      </p:pic>
      <p:sp>
        <p:nvSpPr>
          <p:cNvPr id="5" name="TextBox 4"/>
          <p:cNvSpPr txBox="1"/>
          <p:nvPr/>
        </p:nvSpPr>
        <p:spPr>
          <a:xfrm>
            <a:off x="5047199" y="1772816"/>
            <a:ext cx="3357586" cy="3277820"/>
          </a:xfrm>
          <a:prstGeom prst="rect">
            <a:avLst/>
          </a:prstGeom>
          <a:noFill/>
        </p:spPr>
        <p:txBody>
          <a:bodyPr wrap="square" rtlCol="0">
            <a:spAutoFit/>
          </a:bodyPr>
          <a:lstStyle/>
          <a:p>
            <a:pPr marL="0" marR="0" algn="ctr">
              <a:lnSpc>
                <a:spcPct val="115000"/>
              </a:lnSpc>
              <a:spcBef>
                <a:spcPts val="0"/>
              </a:spcBef>
              <a:spcAft>
                <a:spcPts val="0"/>
              </a:spcAft>
            </a:pPr>
            <a:r>
              <a:rPr lang="en-US" sz="3600" b="1" dirty="0" smtClean="0">
                <a:solidFill>
                  <a:srgbClr val="FF0000"/>
                </a:solidFill>
                <a:latin typeface="Calibri"/>
                <a:ea typeface="Times New Roman"/>
                <a:cs typeface="Times New Roman"/>
              </a:rPr>
              <a:t>SODAR  remotely measures turbulence and wind profile</a:t>
            </a:r>
            <a:endParaRPr lang="en-US" sz="3600" dirty="0">
              <a:solidFill>
                <a:srgbClr val="FF0000"/>
              </a:solidFill>
              <a:latin typeface="Calibri"/>
              <a:ea typeface="Times New Roman"/>
              <a:cs typeface="Times New Roman"/>
            </a:endParaRPr>
          </a:p>
        </p:txBody>
      </p:sp>
      <p:sp>
        <p:nvSpPr>
          <p:cNvPr id="2" name="TextBox 1"/>
          <p:cNvSpPr txBox="1"/>
          <p:nvPr/>
        </p:nvSpPr>
        <p:spPr>
          <a:xfrm>
            <a:off x="683568" y="874187"/>
            <a:ext cx="2808312" cy="1126539"/>
          </a:xfrm>
          <a:prstGeom prst="rect">
            <a:avLst/>
          </a:prstGeom>
          <a:noFill/>
        </p:spPr>
        <p:txBody>
          <a:bodyPr wrap="square" rtlCol="0">
            <a:spAutoFit/>
          </a:bodyPr>
          <a:lstStyle/>
          <a:p>
            <a:r>
              <a:rPr lang="en-US" sz="4400" b="1" dirty="0" smtClean="0">
                <a:solidFill>
                  <a:srgbClr val="00B050"/>
                </a:solidFill>
              </a:rPr>
              <a:t>SODAR</a:t>
            </a:r>
            <a:endParaRPr lang="en-US" sz="4400" b="1" dirty="0">
              <a:solidFill>
                <a:srgbClr val="00B050"/>
              </a:solidFill>
            </a:endParaRPr>
          </a:p>
        </p:txBody>
      </p:sp>
    </p:spTree>
    <p:extLst>
      <p:ext uri="{BB962C8B-B14F-4D97-AF65-F5344CB8AC3E}">
        <p14:creationId xmlns:p14="http://schemas.microsoft.com/office/powerpoint/2010/main" val="3040491316"/>
      </p:ext>
    </p:extLst>
  </p:cSld>
  <p:clrMapOvr>
    <a:masterClrMapping/>
  </p:clrMapOvr>
  <p:transition>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Radio Acoustic Sounding System</a:t>
            </a:r>
            <a:endParaRPr lang="en-US" dirty="0">
              <a:solidFill>
                <a:srgbClr val="FF0000"/>
              </a:solidFill>
            </a:endParaRPr>
          </a:p>
        </p:txBody>
      </p:sp>
      <p:pic>
        <p:nvPicPr>
          <p:cNvPr id="10242" name="Picture 2"/>
          <p:cNvPicPr>
            <a:picLocks noGrp="1" noChangeAspect="1" noChangeArrowheads="1"/>
          </p:cNvPicPr>
          <p:nvPr>
            <p:ph sz="quarter" idx="1"/>
          </p:nvPr>
        </p:nvPicPr>
        <p:blipFill>
          <a:blip r:embed="rId2"/>
          <a:srcRect/>
          <a:stretch>
            <a:fillRect/>
          </a:stretch>
        </p:blipFill>
        <p:spPr bwMode="auto">
          <a:xfrm>
            <a:off x="3419872" y="1248573"/>
            <a:ext cx="5434007" cy="4873625"/>
          </a:xfrm>
          <a:prstGeom prst="rect">
            <a:avLst/>
          </a:prstGeom>
          <a:noFill/>
          <a:ln w="9525">
            <a:noFill/>
            <a:miter lim="800000"/>
            <a:headEnd/>
            <a:tailEnd/>
          </a:ln>
          <a:effectLst/>
        </p:spPr>
      </p:pic>
      <p:sp>
        <p:nvSpPr>
          <p:cNvPr id="5" name="TextBox 4"/>
          <p:cNvSpPr txBox="1"/>
          <p:nvPr/>
        </p:nvSpPr>
        <p:spPr>
          <a:xfrm>
            <a:off x="428596" y="1484784"/>
            <a:ext cx="2643206" cy="4401205"/>
          </a:xfrm>
          <a:prstGeom prst="rect">
            <a:avLst/>
          </a:prstGeom>
          <a:noFill/>
        </p:spPr>
        <p:txBody>
          <a:bodyPr wrap="square" rtlCol="0">
            <a:spAutoFit/>
          </a:bodyPr>
          <a:lstStyle/>
          <a:p>
            <a:r>
              <a:rPr lang="en-US" sz="2000" dirty="0" smtClean="0">
                <a:solidFill>
                  <a:srgbClr val="FF0000"/>
                </a:solidFill>
              </a:rPr>
              <a:t>A </a:t>
            </a:r>
            <a:r>
              <a:rPr lang="en-US" sz="2000" b="1" dirty="0" smtClean="0">
                <a:solidFill>
                  <a:srgbClr val="FF0000"/>
                </a:solidFill>
              </a:rPr>
              <a:t>radio acoustic sounding system</a:t>
            </a:r>
            <a:r>
              <a:rPr lang="en-US" sz="2000" dirty="0" smtClean="0">
                <a:solidFill>
                  <a:srgbClr val="FF0000"/>
                </a:solidFill>
              </a:rPr>
              <a:t> (</a:t>
            </a:r>
            <a:r>
              <a:rPr lang="en-US" sz="2000" b="1" dirty="0" smtClean="0">
                <a:solidFill>
                  <a:srgbClr val="FF0000"/>
                </a:solidFill>
              </a:rPr>
              <a:t>RASS</a:t>
            </a:r>
            <a:r>
              <a:rPr lang="en-US" sz="2000" dirty="0" smtClean="0">
                <a:solidFill>
                  <a:srgbClr val="FF0000"/>
                </a:solidFill>
              </a:rPr>
              <a:t>) is a system for measuring the atmospheric  </a:t>
            </a:r>
            <a:r>
              <a:rPr lang="en-US" sz="2000" dirty="0" smtClean="0">
                <a:solidFill>
                  <a:srgbClr val="FF0000"/>
                </a:solidFill>
                <a:hlinkClick r:id="rId3" tooltip="Lapse rate"/>
              </a:rPr>
              <a:t>lapse rate</a:t>
            </a:r>
            <a:r>
              <a:rPr lang="en-US" sz="2000" dirty="0" smtClean="0">
                <a:solidFill>
                  <a:srgbClr val="FF0000"/>
                </a:solidFill>
              </a:rPr>
              <a:t> using </a:t>
            </a:r>
            <a:r>
              <a:rPr lang="en-US" sz="2000" dirty="0" smtClean="0">
                <a:solidFill>
                  <a:srgbClr val="FF0000"/>
                </a:solidFill>
                <a:hlinkClick r:id="rId4" tooltip="Backscatter"/>
              </a:rPr>
              <a:t>backscattering</a:t>
            </a:r>
            <a:r>
              <a:rPr lang="en-US" sz="2000" dirty="0" smtClean="0">
                <a:solidFill>
                  <a:srgbClr val="FF0000"/>
                </a:solidFill>
              </a:rPr>
              <a:t> of </a:t>
            </a:r>
            <a:r>
              <a:rPr lang="en-US" sz="2000" dirty="0" smtClean="0">
                <a:solidFill>
                  <a:srgbClr val="FF0000"/>
                </a:solidFill>
                <a:hlinkClick r:id="rId5" tooltip="Radio"/>
              </a:rPr>
              <a:t>radio</a:t>
            </a:r>
            <a:r>
              <a:rPr lang="en-US" sz="2000" dirty="0" smtClean="0">
                <a:solidFill>
                  <a:srgbClr val="FF0000"/>
                </a:solidFill>
              </a:rPr>
              <a:t> waves from an </a:t>
            </a:r>
            <a:r>
              <a:rPr lang="en-US" sz="2000" dirty="0" smtClean="0">
                <a:solidFill>
                  <a:srgbClr val="FF0000"/>
                </a:solidFill>
                <a:hlinkClick r:id="rId6" tooltip="Acoustics"/>
              </a:rPr>
              <a:t>acoustic</a:t>
            </a:r>
            <a:r>
              <a:rPr lang="en-US" sz="2000" dirty="0" smtClean="0">
                <a:solidFill>
                  <a:srgbClr val="FF0000"/>
                </a:solidFill>
              </a:rPr>
              <a:t> wave front to measure the </a:t>
            </a:r>
            <a:r>
              <a:rPr lang="en-US" sz="2000" dirty="0" smtClean="0">
                <a:solidFill>
                  <a:srgbClr val="FF0000"/>
                </a:solidFill>
                <a:hlinkClick r:id="rId7" tooltip="Speed of sound"/>
              </a:rPr>
              <a:t>speed of sound</a:t>
            </a:r>
            <a:r>
              <a:rPr lang="en-US" sz="2000" dirty="0" smtClean="0">
                <a:solidFill>
                  <a:srgbClr val="FF0000"/>
                </a:solidFill>
              </a:rPr>
              <a:t> at various heights above the ground. </a:t>
            </a:r>
            <a:endParaRPr lang="en-US" sz="2000" dirty="0">
              <a:solidFill>
                <a:srgbClr val="FF0000"/>
              </a:solidFill>
            </a:endParaRPr>
          </a:p>
        </p:txBody>
      </p:sp>
    </p:spTree>
    <p:extLst>
      <p:ext uri="{BB962C8B-B14F-4D97-AF65-F5344CB8AC3E}">
        <p14:creationId xmlns:p14="http://schemas.microsoft.com/office/powerpoint/2010/main" val="38917382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 SPECTROPHOTOMETER</a:t>
            </a:r>
            <a:endParaRPr lang="en-US" dirty="0">
              <a:solidFill>
                <a:srgbClr val="C00000"/>
              </a:solidFill>
            </a:endParaRPr>
          </a:p>
        </p:txBody>
      </p:sp>
      <p:pic>
        <p:nvPicPr>
          <p:cNvPr id="6146" name="Picture 2" descr="G:\WM Day1\dobson.jpg"/>
          <p:cNvPicPr>
            <a:picLocks noGrp="1" noChangeAspect="1" noChangeArrowheads="1"/>
          </p:cNvPicPr>
          <p:nvPr>
            <p:ph sz="quarter" idx="1"/>
          </p:nvPr>
        </p:nvPicPr>
        <p:blipFill>
          <a:blip r:embed="rId2"/>
          <a:srcRect/>
          <a:stretch>
            <a:fillRect/>
          </a:stretch>
        </p:blipFill>
        <p:spPr bwMode="auto">
          <a:xfrm>
            <a:off x="3643306" y="1571612"/>
            <a:ext cx="5072098" cy="4643470"/>
          </a:xfrm>
          <a:prstGeom prst="rect">
            <a:avLst/>
          </a:prstGeom>
          <a:noFill/>
        </p:spPr>
      </p:pic>
      <p:sp>
        <p:nvSpPr>
          <p:cNvPr id="5" name="TextBox 4"/>
          <p:cNvSpPr txBox="1"/>
          <p:nvPr/>
        </p:nvSpPr>
        <p:spPr>
          <a:xfrm>
            <a:off x="214282" y="1714488"/>
            <a:ext cx="3286148" cy="2677656"/>
          </a:xfrm>
          <a:prstGeom prst="rect">
            <a:avLst/>
          </a:prstGeom>
          <a:noFill/>
        </p:spPr>
        <p:txBody>
          <a:bodyPr wrap="square" rtlCol="0">
            <a:spAutoFit/>
          </a:bodyPr>
          <a:lstStyle/>
          <a:p>
            <a:r>
              <a:rPr lang="en-US" sz="2400" dirty="0" smtClean="0">
                <a:solidFill>
                  <a:srgbClr val="FF0000"/>
                </a:solidFill>
              </a:rPr>
              <a:t>Dobson spectrophotometers can be used to measure both total column ozone and profiles of ozone in the </a:t>
            </a:r>
            <a:r>
              <a:rPr lang="en-US" sz="2400" dirty="0" smtClean="0">
                <a:solidFill>
                  <a:srgbClr val="FF0000"/>
                </a:solidFill>
                <a:hlinkClick r:id="rId3" tooltip="Atmosphere"/>
              </a:rPr>
              <a:t>atmosphere</a:t>
            </a:r>
            <a:endParaRPr lang="en-US" sz="2400" dirty="0">
              <a:solidFill>
                <a:srgbClr val="FF0000"/>
              </a:solidFill>
            </a:endParaRPr>
          </a:p>
        </p:txBody>
      </p:sp>
    </p:spTree>
    <p:extLst>
      <p:ext uri="{BB962C8B-B14F-4D97-AF65-F5344CB8AC3E}">
        <p14:creationId xmlns:p14="http://schemas.microsoft.com/office/powerpoint/2010/main" val="41252310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SATELLITE</a:t>
            </a:r>
            <a:endParaRPr lang="en-US" dirty="0">
              <a:solidFill>
                <a:srgbClr val="C00000"/>
              </a:solidFill>
            </a:endParaRPr>
          </a:p>
        </p:txBody>
      </p:sp>
      <p:pic>
        <p:nvPicPr>
          <p:cNvPr id="4" name="Picture 2" descr="http://space.skyrocket.de/img_sat/insat-3d__1.jpg"/>
          <p:cNvPicPr>
            <a:picLocks noGrp="1" noChangeAspect="1" noChangeArrowheads="1"/>
          </p:cNvPicPr>
          <p:nvPr>
            <p:ph sz="quarter" idx="1"/>
          </p:nvPr>
        </p:nvPicPr>
        <p:blipFill>
          <a:blip r:embed="rId2"/>
          <a:srcRect/>
          <a:stretch>
            <a:fillRect/>
          </a:stretch>
        </p:blipFill>
        <p:spPr bwMode="auto">
          <a:xfrm>
            <a:off x="3143241" y="1214422"/>
            <a:ext cx="5572164" cy="5214974"/>
          </a:xfrm>
          <a:prstGeom prst="rect">
            <a:avLst/>
          </a:prstGeom>
          <a:noFill/>
        </p:spPr>
      </p:pic>
      <p:sp>
        <p:nvSpPr>
          <p:cNvPr id="3" name="TextBox 2"/>
          <p:cNvSpPr txBox="1"/>
          <p:nvPr/>
        </p:nvSpPr>
        <p:spPr>
          <a:xfrm>
            <a:off x="611560" y="1844824"/>
            <a:ext cx="1872208" cy="523220"/>
          </a:xfrm>
          <a:prstGeom prst="rect">
            <a:avLst/>
          </a:prstGeom>
          <a:noFill/>
        </p:spPr>
        <p:txBody>
          <a:bodyPr wrap="square" rtlCol="0">
            <a:spAutoFit/>
          </a:bodyPr>
          <a:lstStyle/>
          <a:p>
            <a:r>
              <a:rPr lang="en-US" sz="2800" dirty="0">
                <a:solidFill>
                  <a:srgbClr val="C00000"/>
                </a:solidFill>
              </a:rPr>
              <a:t>INSAT-3D</a:t>
            </a:r>
            <a:endParaRPr lang="en-US" sz="2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468313" y="260350"/>
            <a:ext cx="8229600" cy="704850"/>
          </a:xfrm>
          <a:noFill/>
          <a:extLst>
            <a:ext uri="{909E8E84-426E-40DD-AFC4-6F175D3DCCD1}">
              <a14:hiddenFill xmlns:a14="http://schemas.microsoft.com/office/drawing/2010/main">
                <a:solidFill>
                  <a:srgbClr val="0033CC"/>
                </a:solidFill>
              </a14:hiddenFill>
            </a:ext>
          </a:extLst>
        </p:spPr>
        <p:txBody>
          <a:bodyPr/>
          <a:lstStyle/>
          <a:p>
            <a:pPr eaLnBrk="1" hangingPunct="1"/>
            <a:r>
              <a:rPr lang="en-US" sz="5400" dirty="0" smtClean="0">
                <a:solidFill>
                  <a:srgbClr val="FF00FF"/>
                </a:solidFill>
              </a:rPr>
              <a:t>Satellite Meteorology</a:t>
            </a:r>
          </a:p>
        </p:txBody>
      </p:sp>
      <p:sp>
        <p:nvSpPr>
          <p:cNvPr id="11267" name="Rectangle 6"/>
          <p:cNvSpPr>
            <a:spLocks noChangeArrowheads="1"/>
          </p:cNvSpPr>
          <p:nvPr/>
        </p:nvSpPr>
        <p:spPr bwMode="auto">
          <a:xfrm>
            <a:off x="2119313" y="1562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400">
              <a:latin typeface="Times New Roman" pitchFamily="18" charset="0"/>
            </a:endParaRPr>
          </a:p>
        </p:txBody>
      </p:sp>
      <p:sp>
        <p:nvSpPr>
          <p:cNvPr id="11268" name="Rectangle 3"/>
          <p:cNvSpPr>
            <a:spLocks noChangeArrowheads="1"/>
          </p:cNvSpPr>
          <p:nvPr/>
        </p:nvSpPr>
        <p:spPr bwMode="auto">
          <a:xfrm>
            <a:off x="1979613" y="5084763"/>
            <a:ext cx="476885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buFont typeface="Wingdings" pitchFamily="2" charset="2"/>
              <a:buNone/>
            </a:pPr>
            <a:endParaRPr lang="en-US" sz="3200" b="1" dirty="0">
              <a:solidFill>
                <a:srgbClr val="003399"/>
              </a:solidFill>
              <a:latin typeface="Arial" pitchFamily="34" charset="0"/>
            </a:endParaRPr>
          </a:p>
        </p:txBody>
      </p:sp>
      <p:pic>
        <p:nvPicPr>
          <p:cNvPr id="11269" name="Picture 5" descr="globe-ir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 y="2159000"/>
            <a:ext cx="2924175"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5" descr="LOGO copy"/>
          <p:cNvPicPr>
            <a:picLocks noChangeAspect="1" noChangeArrowheads="1"/>
          </p:cNvPicPr>
          <p:nvPr/>
        </p:nvPicPr>
        <p:blipFill>
          <a:blip r:embed="rId4">
            <a:clrChange>
              <a:clrFrom>
                <a:srgbClr val="CBE3E3"/>
              </a:clrFrom>
              <a:clrTo>
                <a:srgbClr val="CBE3E3">
                  <a:alpha val="0"/>
                </a:srgbClr>
              </a:clrTo>
            </a:clrChange>
            <a:extLst>
              <a:ext uri="{28A0092B-C50C-407E-A947-70E740481C1C}">
                <a14:useLocalDpi xmlns:a14="http://schemas.microsoft.com/office/drawing/2010/main" val="0"/>
              </a:ext>
            </a:extLst>
          </a:blip>
          <a:srcRect/>
          <a:stretch>
            <a:fillRect/>
          </a:stretch>
        </p:blipFill>
        <p:spPr bwMode="auto">
          <a:xfrm>
            <a:off x="3851275" y="980728"/>
            <a:ext cx="1427163"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2204194"/>
            <a:ext cx="3070225"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94104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SATELLITE PRODUCTS</a:t>
            </a:r>
            <a:endParaRPr lang="en-US" dirty="0">
              <a:solidFill>
                <a:srgbClr val="FF0000"/>
              </a:solidFill>
            </a:endParaRPr>
          </a:p>
        </p:txBody>
      </p:sp>
      <p:sp>
        <p:nvSpPr>
          <p:cNvPr id="3" name="Content Placeholder 2"/>
          <p:cNvSpPr>
            <a:spLocks noGrp="1"/>
          </p:cNvSpPr>
          <p:nvPr>
            <p:ph sz="quarter" idx="1"/>
          </p:nvPr>
        </p:nvSpPr>
        <p:spPr>
          <a:xfrm>
            <a:off x="467544" y="1340768"/>
            <a:ext cx="7467600" cy="5040560"/>
          </a:xfrm>
        </p:spPr>
        <p:txBody>
          <a:bodyPr/>
          <a:lstStyle/>
          <a:p>
            <a:pPr marL="0" indent="0">
              <a:buNone/>
            </a:pPr>
            <a:r>
              <a:rPr lang="en-US" dirty="0" smtClean="0"/>
              <a:t>INSAT 3D HAS 6-CHANNEL IMAGER </a:t>
            </a:r>
          </a:p>
          <a:p>
            <a:pPr marL="0" indent="0">
              <a:buNone/>
            </a:pPr>
            <a:r>
              <a:rPr lang="en-US" dirty="0"/>
              <a:t>&amp;</a:t>
            </a:r>
            <a:r>
              <a:rPr lang="en-US" dirty="0" smtClean="0"/>
              <a:t> 19-CHANNEL SOUNDER </a:t>
            </a:r>
          </a:p>
          <a:p>
            <a:pPr marL="0" indent="0">
              <a:buNone/>
            </a:pPr>
            <a:r>
              <a:rPr lang="en-US" dirty="0" smtClean="0"/>
              <a:t>PRODUCT</a:t>
            </a:r>
          </a:p>
          <a:p>
            <a:pPr>
              <a:buFont typeface="Wingdings" pitchFamily="2" charset="2"/>
              <a:buChar char="Ø"/>
            </a:pPr>
            <a:r>
              <a:rPr lang="en-US" dirty="0" smtClean="0"/>
              <a:t>Normalized Differential Vegetative Index (NDVI)</a:t>
            </a:r>
          </a:p>
          <a:p>
            <a:pPr>
              <a:buFont typeface="Wingdings" pitchFamily="2" charset="2"/>
              <a:buChar char="Ø"/>
            </a:pPr>
            <a:r>
              <a:rPr lang="en-US" dirty="0" smtClean="0"/>
              <a:t>Outgoing Long wave Radiation(OLR)</a:t>
            </a:r>
          </a:p>
          <a:p>
            <a:pPr>
              <a:buFont typeface="Wingdings" pitchFamily="2" charset="2"/>
              <a:buChar char="Ø"/>
            </a:pPr>
            <a:r>
              <a:rPr lang="en-US" dirty="0" smtClean="0"/>
              <a:t>QPF,SST,AMV,H-E</a:t>
            </a:r>
          </a:p>
          <a:p>
            <a:pPr>
              <a:buFont typeface="Wingdings" pitchFamily="2" charset="2"/>
              <a:buChar char="Ø"/>
            </a:pPr>
            <a:r>
              <a:rPr lang="en-US" dirty="0" smtClean="0"/>
              <a:t>Water Vapor Wind Vector</a:t>
            </a:r>
            <a:endParaRPr lang="en-US" dirty="0"/>
          </a:p>
        </p:txBody>
      </p:sp>
    </p:spTree>
    <p:extLst>
      <p:ext uri="{BB962C8B-B14F-4D97-AF65-F5344CB8AC3E}">
        <p14:creationId xmlns:p14="http://schemas.microsoft.com/office/powerpoint/2010/main" val="5806812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SATELLITE PRODUCTS</a:t>
            </a:r>
            <a:endParaRPr lang="en-US" dirty="0"/>
          </a:p>
        </p:txBody>
      </p:sp>
      <p:sp>
        <p:nvSpPr>
          <p:cNvPr id="3" name="Content Placeholder 2"/>
          <p:cNvSpPr>
            <a:spLocks noGrp="1"/>
          </p:cNvSpPr>
          <p:nvPr>
            <p:ph sz="quarter" idx="1"/>
          </p:nvPr>
        </p:nvSpPr>
        <p:spPr/>
        <p:txBody>
          <a:bodyPr/>
          <a:lstStyle/>
          <a:p>
            <a:pPr>
              <a:buFont typeface="Wingdings" pitchFamily="2" charset="2"/>
              <a:buChar char="Ø"/>
            </a:pPr>
            <a:r>
              <a:rPr lang="en-US" dirty="0" smtClean="0"/>
              <a:t>Lifted </a:t>
            </a:r>
            <a:r>
              <a:rPr lang="en-US" dirty="0"/>
              <a:t>Index</a:t>
            </a:r>
          </a:p>
          <a:p>
            <a:pPr>
              <a:buFont typeface="Wingdings" pitchFamily="2" charset="2"/>
              <a:buChar char="Ø"/>
            </a:pPr>
            <a:r>
              <a:rPr lang="en-US" dirty="0"/>
              <a:t>Cyclone Position &amp; Intensity </a:t>
            </a:r>
            <a:endParaRPr lang="en-US" dirty="0" smtClean="0"/>
          </a:p>
          <a:p>
            <a:pPr>
              <a:buFont typeface="Wingdings" pitchFamily="2" charset="2"/>
              <a:buChar char="Ø"/>
            </a:pPr>
            <a:r>
              <a:rPr lang="en-US" dirty="0" smtClean="0"/>
              <a:t>Vertical profile of Temp. &amp; Humidity</a:t>
            </a:r>
          </a:p>
          <a:p>
            <a:pPr>
              <a:buFont typeface="Wingdings" pitchFamily="2" charset="2"/>
              <a:buChar char="Ø"/>
            </a:pPr>
            <a:r>
              <a:rPr lang="en-US" dirty="0" smtClean="0"/>
              <a:t>Stability Indices</a:t>
            </a:r>
          </a:p>
          <a:p>
            <a:pPr>
              <a:buFont typeface="Wingdings" pitchFamily="2" charset="2"/>
              <a:buChar char="Ø"/>
            </a:pPr>
            <a:r>
              <a:rPr lang="en-US" dirty="0" smtClean="0"/>
              <a:t>Total </a:t>
            </a:r>
            <a:r>
              <a:rPr lang="en-US" dirty="0" err="1" smtClean="0"/>
              <a:t>Precipitable</a:t>
            </a:r>
            <a:r>
              <a:rPr lang="en-US" dirty="0" smtClean="0"/>
              <a:t> Water</a:t>
            </a:r>
          </a:p>
          <a:p>
            <a:pPr>
              <a:buFont typeface="Wingdings" pitchFamily="2" charset="2"/>
              <a:buChar char="Ø"/>
            </a:pPr>
            <a:r>
              <a:rPr lang="en-US" dirty="0" smtClean="0"/>
              <a:t>Total Column Ozone</a:t>
            </a:r>
          </a:p>
          <a:p>
            <a:pPr>
              <a:buFont typeface="Wingdings" pitchFamily="2" charset="2"/>
              <a:buChar char="Ø"/>
            </a:pPr>
            <a:r>
              <a:rPr lang="en-US" dirty="0" smtClean="0"/>
              <a:t>Cloud Motion Vector(CMV)</a:t>
            </a:r>
          </a:p>
          <a:p>
            <a:pPr>
              <a:buFont typeface="Wingdings" pitchFamily="2" charset="2"/>
              <a:buChar char="Ø"/>
            </a:pPr>
            <a:r>
              <a:rPr lang="en-US" dirty="0" smtClean="0"/>
              <a:t>Cloud Top Temperature(CTT)</a:t>
            </a:r>
          </a:p>
          <a:p>
            <a:pPr>
              <a:buFont typeface="Wingdings" pitchFamily="2" charset="2"/>
              <a:buChar char="Ø"/>
            </a:pPr>
            <a:endParaRPr lang="en-US" dirty="0"/>
          </a:p>
        </p:txBody>
      </p:sp>
    </p:spTree>
    <p:extLst>
      <p:ext uri="{BB962C8B-B14F-4D97-AF65-F5344CB8AC3E}">
        <p14:creationId xmlns:p14="http://schemas.microsoft.com/office/powerpoint/2010/main" val="9963031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solidFill>
                  <a:srgbClr val="FF0000"/>
                </a:solidFill>
              </a:rPr>
              <a:t>NETWORK of IMD</a:t>
            </a:r>
            <a:endParaRPr lang="en-US" dirty="0">
              <a:solidFill>
                <a:srgbClr val="FF0000"/>
              </a:solidFill>
            </a:endParaRPr>
          </a:p>
        </p:txBody>
      </p:sp>
      <p:sp>
        <p:nvSpPr>
          <p:cNvPr id="3" name="Content Placeholder 2"/>
          <p:cNvSpPr>
            <a:spLocks noGrp="1"/>
          </p:cNvSpPr>
          <p:nvPr>
            <p:ph sz="quarter" idx="1"/>
          </p:nvPr>
        </p:nvSpPr>
        <p:spPr/>
        <p:txBody>
          <a:bodyPr/>
          <a:lstStyle/>
          <a:p>
            <a:r>
              <a:rPr lang="en-US" dirty="0" smtClean="0"/>
              <a:t>SURFACE OBSY 	440</a:t>
            </a:r>
          </a:p>
          <a:p>
            <a:r>
              <a:rPr lang="en-US" dirty="0" smtClean="0"/>
              <a:t>RSRW				  39</a:t>
            </a:r>
          </a:p>
          <a:p>
            <a:r>
              <a:rPr lang="en-US" dirty="0" smtClean="0"/>
              <a:t>PBO				  62</a:t>
            </a:r>
          </a:p>
          <a:p>
            <a:r>
              <a:rPr lang="en-US" dirty="0" smtClean="0"/>
              <a:t>AWS				691</a:t>
            </a:r>
          </a:p>
          <a:p>
            <a:r>
              <a:rPr lang="en-US" dirty="0" smtClean="0"/>
              <a:t>ARG			        746</a:t>
            </a:r>
          </a:p>
          <a:p>
            <a:r>
              <a:rPr lang="en-US" dirty="0" smtClean="0"/>
              <a:t>AERONAUTICAL		  71</a:t>
            </a:r>
          </a:p>
          <a:p>
            <a:r>
              <a:rPr lang="en-US" dirty="0" smtClean="0"/>
              <a:t>RADAR			  29</a:t>
            </a:r>
          </a:p>
          <a:p>
            <a:endParaRPr lang="en-US" dirty="0"/>
          </a:p>
        </p:txBody>
      </p:sp>
    </p:spTree>
    <p:extLst>
      <p:ext uri="{BB962C8B-B14F-4D97-AF65-F5344CB8AC3E}">
        <p14:creationId xmlns:p14="http://schemas.microsoft.com/office/powerpoint/2010/main" val="3337256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ctrTitle"/>
          </p:nvPr>
        </p:nvSpPr>
        <p:spPr/>
        <p:txBody>
          <a:bodyPr/>
          <a:lstStyle/>
          <a:p>
            <a:pPr lvl="0" algn="l"/>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solidFill>
                  <a:srgbClr val="FF0000"/>
                </a:solidFill>
              </a:rPr>
              <a:t>2.Humidity</a:t>
            </a:r>
            <a:r>
              <a:rPr lang="en-US" sz="3200" dirty="0" smtClean="0"/>
              <a:t/>
            </a:r>
            <a:br>
              <a:rPr lang="en-US" sz="3200" dirty="0" smtClean="0"/>
            </a:br>
            <a:r>
              <a:rPr lang="en-US" sz="3200" dirty="0" smtClean="0"/>
              <a:t>2.1	Dew Point Temperature</a:t>
            </a:r>
            <a:br>
              <a:rPr lang="en-US" sz="3200" dirty="0" smtClean="0"/>
            </a:br>
            <a:r>
              <a:rPr lang="en-US" sz="3200" dirty="0" smtClean="0"/>
              <a:t>2.2	Relative Humidity</a:t>
            </a:r>
            <a:br>
              <a:rPr lang="en-US" sz="3200" dirty="0" smtClean="0"/>
            </a:br>
            <a:r>
              <a:rPr lang="en-US" sz="3200" dirty="0" smtClean="0"/>
              <a:t>2.3	Vapour Pressure</a:t>
            </a:r>
            <a:br>
              <a:rPr lang="en-US" sz="3200" dirty="0" smtClean="0"/>
            </a:br>
            <a:r>
              <a:rPr lang="en-US" sz="3200" dirty="0" smtClean="0">
                <a:solidFill>
                  <a:srgbClr val="FF0000"/>
                </a:solidFill>
              </a:rPr>
              <a:t>3. Atmospheric Pressure</a:t>
            </a:r>
            <a:r>
              <a:rPr lang="en-US" sz="3200" dirty="0" smtClean="0"/>
              <a:t/>
            </a:r>
            <a:br>
              <a:rPr lang="en-US" sz="3200" dirty="0" smtClean="0"/>
            </a:br>
            <a:r>
              <a:rPr lang="en-US" sz="3200" dirty="0" smtClean="0"/>
              <a:t>3.1	Station Level Pressure</a:t>
            </a:r>
            <a:br>
              <a:rPr lang="en-US" sz="3200" dirty="0" smtClean="0"/>
            </a:br>
            <a:r>
              <a:rPr lang="en-US" sz="3200" dirty="0" smtClean="0"/>
              <a:t>3.2	MSL Pressure/Std. Level</a:t>
            </a:r>
            <a:br>
              <a:rPr lang="en-US" sz="3200" dirty="0" smtClean="0"/>
            </a:br>
            <a:r>
              <a:rPr lang="en-US" sz="3200" dirty="0" smtClean="0"/>
              <a:t>3.3	Pressure Tendency</a:t>
            </a:r>
            <a:endParaRPr lang="en-US" sz="3200" dirty="0"/>
          </a:p>
        </p:txBody>
      </p:sp>
    </p:spTree>
  </p:cSld>
  <p:clrMapOvr>
    <a:masterClrMapping/>
  </p:clrMapOvr>
  <p:transition>
    <p:wedg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NETWORK of IMD</a:t>
            </a:r>
            <a:endParaRPr lang="en-US" dirty="0"/>
          </a:p>
        </p:txBody>
      </p:sp>
      <p:sp>
        <p:nvSpPr>
          <p:cNvPr id="3" name="Content Placeholder 2"/>
          <p:cNvSpPr>
            <a:spLocks noGrp="1"/>
          </p:cNvSpPr>
          <p:nvPr>
            <p:ph sz="quarter" idx="1"/>
          </p:nvPr>
        </p:nvSpPr>
        <p:spPr/>
        <p:txBody>
          <a:bodyPr/>
          <a:lstStyle/>
          <a:p>
            <a:r>
              <a:rPr lang="en-US" dirty="0" smtClean="0"/>
              <a:t>AGROMET			130</a:t>
            </a:r>
          </a:p>
          <a:p>
            <a:r>
              <a:rPr lang="en-US" dirty="0" smtClean="0"/>
              <a:t>SEISMO			  55</a:t>
            </a:r>
          </a:p>
          <a:p>
            <a:r>
              <a:rPr lang="en-US" dirty="0" smtClean="0"/>
              <a:t>TSUNAMI WARNING	  17</a:t>
            </a:r>
          </a:p>
          <a:p>
            <a:r>
              <a:rPr lang="en-US" dirty="0" smtClean="0"/>
              <a:t>ATMOSPHERIC		  11</a:t>
            </a:r>
          </a:p>
          <a:p>
            <a:r>
              <a:rPr lang="en-US" dirty="0" smtClean="0"/>
              <a:t>OZONE				    4</a:t>
            </a:r>
          </a:p>
          <a:p>
            <a:r>
              <a:rPr lang="en-US" dirty="0" smtClean="0"/>
              <a:t>RADIATION			  </a:t>
            </a:r>
            <a:r>
              <a:rPr lang="en-US" dirty="0" smtClean="0"/>
              <a:t>45</a:t>
            </a:r>
          </a:p>
          <a:p>
            <a:r>
              <a:rPr lang="en-US" dirty="0" smtClean="0"/>
              <a:t>NON-DEPT </a:t>
            </a:r>
            <a:r>
              <a:rPr lang="en-US" dirty="0" smtClean="0"/>
              <a:t>RG	      8579</a:t>
            </a:r>
            <a:endParaRPr lang="en-US" dirty="0"/>
          </a:p>
        </p:txBody>
      </p:sp>
    </p:spTree>
    <p:extLst>
      <p:ext uri="{BB962C8B-B14F-4D97-AF65-F5344CB8AC3E}">
        <p14:creationId xmlns:p14="http://schemas.microsoft.com/office/powerpoint/2010/main" val="21866541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WordArt 5"/>
          <p:cNvSpPr>
            <a:spLocks noChangeArrowheads="1" noChangeShapeType="1" noTextEdit="1"/>
          </p:cNvSpPr>
          <p:nvPr/>
        </p:nvSpPr>
        <p:spPr bwMode="auto">
          <a:xfrm>
            <a:off x="1604513" y="2276872"/>
            <a:ext cx="5559775" cy="1512615"/>
          </a:xfrm>
          <a:prstGeom prst="rect">
            <a:avLst/>
          </a:prstGeom>
        </p:spPr>
        <p:txBody>
          <a:bodyPr wrap="none" fromWordArt="1">
            <a:prstTxWarp prst="textPlain">
              <a:avLst>
                <a:gd name="adj" fmla="val 50000"/>
              </a:avLst>
            </a:prstTxWarp>
          </a:bodyPr>
          <a:lstStyle/>
          <a:p>
            <a:pPr algn="ctr"/>
            <a:r>
              <a:rPr lang="en-US" sz="3600" i="1" kern="10" dirty="0">
                <a:ln w="9525">
                  <a:noFill/>
                  <a:round/>
                  <a:headEnd/>
                  <a:tailEnd/>
                </a:ln>
                <a:solidFill>
                  <a:srgbClr val="3366FF"/>
                </a:solidFill>
                <a:effectLst>
                  <a:outerShdw dist="45791" dir="2021404" algn="ctr" rotWithShape="0">
                    <a:srgbClr val="B2B2B2">
                      <a:alpha val="79999"/>
                    </a:srgbClr>
                  </a:outerShdw>
                </a:effectLst>
                <a:latin typeface="Bookman Old Style"/>
              </a:rPr>
              <a:t>Thank </a:t>
            </a:r>
            <a:r>
              <a:rPr lang="en-US" sz="3600" i="1" kern="10" dirty="0" smtClean="0">
                <a:ln w="9525">
                  <a:noFill/>
                  <a:round/>
                  <a:headEnd/>
                  <a:tailEnd/>
                </a:ln>
                <a:solidFill>
                  <a:srgbClr val="3366FF"/>
                </a:solidFill>
                <a:effectLst>
                  <a:outerShdw dist="45791" dir="2021404" algn="ctr" rotWithShape="0">
                    <a:srgbClr val="B2B2B2">
                      <a:alpha val="79999"/>
                    </a:srgbClr>
                  </a:outerShdw>
                </a:effectLst>
                <a:latin typeface="Bookman Old Style"/>
              </a:rPr>
              <a:t>You</a:t>
            </a:r>
          </a:p>
          <a:p>
            <a:pPr algn="ctr"/>
            <a:r>
              <a:rPr lang="en-US" sz="3600" i="1" kern="10" dirty="0" smtClean="0">
                <a:ln w="9525">
                  <a:noFill/>
                  <a:round/>
                  <a:headEnd/>
                  <a:tailEnd/>
                </a:ln>
                <a:solidFill>
                  <a:srgbClr val="3366FF"/>
                </a:solidFill>
                <a:effectLst>
                  <a:outerShdw dist="45791" dir="2021404" algn="ctr" rotWithShape="0">
                    <a:srgbClr val="B2B2B2">
                      <a:alpha val="79999"/>
                    </a:srgbClr>
                  </a:outerShdw>
                </a:effectLst>
                <a:latin typeface="Bookman Old Style"/>
              </a:rPr>
              <a:t>imd.gov.in</a:t>
            </a:r>
          </a:p>
          <a:p>
            <a:pPr algn="ctr"/>
            <a:r>
              <a:rPr lang="en-US" sz="3600" i="1" kern="10" dirty="0">
                <a:ln w="9525">
                  <a:noFill/>
                  <a:round/>
                  <a:headEnd/>
                  <a:tailEnd/>
                </a:ln>
                <a:solidFill>
                  <a:srgbClr val="3366FF"/>
                </a:solidFill>
                <a:effectLst>
                  <a:outerShdw dist="45791" dir="2021404" algn="ctr" rotWithShape="0">
                    <a:srgbClr val="B2B2B2">
                      <a:alpha val="79999"/>
                    </a:srgbClr>
                  </a:outerShdw>
                </a:effectLst>
                <a:latin typeface="Bookman Old Style"/>
              </a:rPr>
              <a:t>i</a:t>
            </a:r>
            <a:r>
              <a:rPr lang="en-US" sz="3600" i="1" kern="10" dirty="0" smtClean="0">
                <a:ln w="9525">
                  <a:noFill/>
                  <a:round/>
                  <a:headEnd/>
                  <a:tailEnd/>
                </a:ln>
                <a:solidFill>
                  <a:srgbClr val="3366FF"/>
                </a:solidFill>
                <a:effectLst>
                  <a:outerShdw dist="45791" dir="2021404" algn="ctr" rotWithShape="0">
                    <a:srgbClr val="B2B2B2">
                      <a:alpha val="79999"/>
                    </a:srgbClr>
                  </a:outerShdw>
                </a:effectLst>
                <a:latin typeface="Bookman Old Style"/>
              </a:rPr>
              <a:t>mdaws.gov.in</a:t>
            </a:r>
            <a:endParaRPr lang="en-US" sz="3600" i="1" kern="10" dirty="0">
              <a:ln w="9525">
                <a:noFill/>
                <a:round/>
                <a:headEnd/>
                <a:tailEnd/>
              </a:ln>
              <a:solidFill>
                <a:srgbClr val="3366FF"/>
              </a:solidFill>
              <a:effectLst>
                <a:outerShdw dist="45791" dir="2021404" algn="ctr" rotWithShape="0">
                  <a:srgbClr val="B2B2B2">
                    <a:alpha val="79999"/>
                  </a:srgbClr>
                </a:outerShdw>
              </a:effectLst>
              <a:latin typeface="Bookman Old Style"/>
            </a:endParaRP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lgn="l"/>
            <a:r>
              <a:rPr lang="en-US" sz="3200" dirty="0" smtClean="0"/>
              <a:t/>
            </a:r>
            <a:br>
              <a:rPr lang="en-US" sz="3200" dirty="0" smtClean="0"/>
            </a:br>
            <a:r>
              <a:rPr lang="en-US" sz="3200" dirty="0" smtClean="0"/>
              <a:t/>
            </a:r>
            <a:br>
              <a:rPr lang="en-US" sz="3200" dirty="0" smtClean="0"/>
            </a:br>
            <a:r>
              <a:rPr lang="en-US" sz="3200" dirty="0" smtClean="0">
                <a:solidFill>
                  <a:srgbClr val="FF0000"/>
                </a:solidFill>
              </a:rPr>
              <a:t>4. Cloud</a:t>
            </a:r>
            <a:r>
              <a:rPr lang="en-US" sz="3200" dirty="0" smtClean="0"/>
              <a:t/>
            </a:r>
            <a:br>
              <a:rPr lang="en-US" sz="3200" dirty="0" smtClean="0"/>
            </a:br>
            <a:r>
              <a:rPr lang="en-US" sz="3200" dirty="0" smtClean="0"/>
              <a:t>4.1	Form</a:t>
            </a:r>
            <a:br>
              <a:rPr lang="en-US" sz="3200" dirty="0" smtClean="0"/>
            </a:br>
            <a:r>
              <a:rPr lang="en-US" sz="3200" dirty="0" smtClean="0"/>
              <a:t>4.2	Amount</a:t>
            </a:r>
            <a:br>
              <a:rPr lang="en-US" sz="3200" dirty="0" smtClean="0"/>
            </a:br>
            <a:r>
              <a:rPr lang="en-US" sz="3200" dirty="0" smtClean="0"/>
              <a:t>4.3	Direction</a:t>
            </a:r>
            <a:br>
              <a:rPr lang="en-US" sz="3200" dirty="0" smtClean="0"/>
            </a:br>
            <a:r>
              <a:rPr lang="en-US" sz="3200" dirty="0" smtClean="0"/>
              <a:t>4.4	Height of Cloud Base</a:t>
            </a:r>
            <a:br>
              <a:rPr lang="en-US" sz="3200" dirty="0" smtClean="0"/>
            </a:br>
            <a:r>
              <a:rPr lang="en-US" sz="3200" dirty="0" smtClean="0"/>
              <a:t>4.5	Height of Cloud Top</a:t>
            </a:r>
            <a:endParaRPr lang="en-US" sz="3200" dirty="0"/>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lgn="l"/>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3200" dirty="0" smtClean="0">
                <a:solidFill>
                  <a:srgbClr val="FF0000"/>
                </a:solidFill>
              </a:rPr>
              <a:t>5. Wind</a:t>
            </a:r>
            <a:r>
              <a:rPr lang="en-US" sz="3200" dirty="0" smtClean="0"/>
              <a:t/>
            </a:r>
            <a:br>
              <a:rPr lang="en-US" sz="3200" dirty="0" smtClean="0"/>
            </a:br>
            <a:r>
              <a:rPr lang="en-US" sz="3200" dirty="0" smtClean="0"/>
              <a:t>5.1	Speed</a:t>
            </a:r>
            <a:br>
              <a:rPr lang="en-US" sz="3200" dirty="0" smtClean="0"/>
            </a:br>
            <a:r>
              <a:rPr lang="en-US" sz="3200" dirty="0" smtClean="0"/>
              <a:t>5.2	Direction</a:t>
            </a:r>
            <a:br>
              <a:rPr lang="en-US" sz="3200" dirty="0" smtClean="0"/>
            </a:br>
            <a:r>
              <a:rPr lang="en-US" sz="3200" dirty="0" smtClean="0"/>
              <a:t>5.3	Gust</a:t>
            </a:r>
            <a:br>
              <a:rPr lang="en-US" sz="3200" dirty="0" smtClean="0"/>
            </a:br>
            <a:r>
              <a:rPr lang="en-US" sz="3200" dirty="0" smtClean="0">
                <a:solidFill>
                  <a:srgbClr val="FF0000"/>
                </a:solidFill>
              </a:rPr>
              <a:t>6.  Precipitation</a:t>
            </a:r>
            <a:r>
              <a:rPr lang="en-US" sz="3200" dirty="0" smtClean="0"/>
              <a:t/>
            </a:r>
            <a:br>
              <a:rPr lang="en-US" sz="3200" dirty="0" smtClean="0"/>
            </a:br>
            <a:r>
              <a:rPr lang="en-US" sz="3200" dirty="0" smtClean="0"/>
              <a:t>6.1	Amount</a:t>
            </a:r>
            <a:br>
              <a:rPr lang="en-US" sz="3200" dirty="0" smtClean="0"/>
            </a:br>
            <a:r>
              <a:rPr lang="en-US" sz="3200" dirty="0" smtClean="0"/>
              <a:t>6.2	Depth of Snow</a:t>
            </a:r>
            <a:br>
              <a:rPr lang="en-US" sz="3200" dirty="0" smtClean="0"/>
            </a:br>
            <a:r>
              <a:rPr lang="en-US" sz="3200" dirty="0" smtClean="0"/>
              <a:t>6.3	Thickness of Ice Accretion</a:t>
            </a:r>
            <a:br>
              <a:rPr lang="en-US" sz="3200" dirty="0" smtClean="0"/>
            </a:br>
            <a:r>
              <a:rPr lang="en-US" sz="3200" dirty="0" smtClean="0"/>
              <a:t>6.4	Intensity</a:t>
            </a:r>
            <a:endParaRPr lang="en-US" sz="3200" dirty="0"/>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lgn="l"/>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smtClean="0">
                <a:solidFill>
                  <a:srgbClr val="FF0000"/>
                </a:solidFill>
              </a:rPr>
              <a:t>7. Radiation</a:t>
            </a:r>
            <a:r>
              <a:rPr lang="en-US" sz="3200" dirty="0" smtClean="0"/>
              <a:t/>
            </a:r>
            <a:br>
              <a:rPr lang="en-US" sz="3200" dirty="0" smtClean="0"/>
            </a:br>
            <a:r>
              <a:rPr lang="en-US" sz="3200" dirty="0" smtClean="0"/>
              <a:t>7.1 	Sunshine Duration</a:t>
            </a:r>
            <a:br>
              <a:rPr lang="en-US" sz="3200" dirty="0" smtClean="0"/>
            </a:br>
            <a:r>
              <a:rPr lang="en-US" sz="3200" dirty="0" smtClean="0"/>
              <a:t>7.2	Solar Radiation</a:t>
            </a:r>
            <a:br>
              <a:rPr lang="en-US" sz="3200" dirty="0" smtClean="0"/>
            </a:br>
            <a:r>
              <a:rPr lang="en-US" sz="3200" dirty="0" smtClean="0"/>
              <a:t/>
            </a:r>
            <a:br>
              <a:rPr lang="en-US" sz="3200" dirty="0" smtClean="0"/>
            </a:br>
            <a:r>
              <a:rPr lang="en-US" sz="3200" dirty="0" smtClean="0">
                <a:solidFill>
                  <a:srgbClr val="FF0000"/>
                </a:solidFill>
              </a:rPr>
              <a:t>8. Visibility</a:t>
            </a:r>
            <a:r>
              <a:rPr lang="en-US" sz="3200" dirty="0" smtClean="0"/>
              <a:t/>
            </a:r>
            <a:br>
              <a:rPr lang="en-US" sz="3200" dirty="0" smtClean="0"/>
            </a:br>
            <a:r>
              <a:rPr lang="en-US" sz="3200" dirty="0" smtClean="0"/>
              <a:t>8.1	Meteorological Optical Range (MOR)</a:t>
            </a:r>
            <a:br>
              <a:rPr lang="en-US" sz="3200" dirty="0" smtClean="0"/>
            </a:br>
            <a:r>
              <a:rPr lang="en-US" sz="3200" dirty="0" smtClean="0"/>
              <a:t>8.2	Runway Visual Range (RVR)</a:t>
            </a:r>
            <a:br>
              <a:rPr lang="en-US" sz="3200" dirty="0" smtClean="0"/>
            </a:br>
            <a:endParaRPr lang="en-US" sz="3200" dirty="0"/>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sz="3200" dirty="0" smtClean="0">
                <a:solidFill>
                  <a:srgbClr val="FF0000"/>
                </a:solidFill>
              </a:rPr>
              <a:t/>
            </a:r>
            <a:br>
              <a:rPr lang="en-US" sz="3200" dirty="0" smtClean="0">
                <a:solidFill>
                  <a:srgbClr val="FF0000"/>
                </a:solidFill>
              </a:rPr>
            </a:br>
            <a:r>
              <a:rPr lang="en-US" sz="3200" dirty="0">
                <a:solidFill>
                  <a:srgbClr val="FF0000"/>
                </a:solidFill>
              </a:rPr>
              <a:t/>
            </a:r>
            <a:br>
              <a:rPr lang="en-US" sz="3200" dirty="0">
                <a:solidFill>
                  <a:srgbClr val="FF0000"/>
                </a:solidFill>
              </a:rPr>
            </a:br>
            <a:r>
              <a:rPr lang="en-US" sz="3200" dirty="0" smtClean="0">
                <a:solidFill>
                  <a:srgbClr val="FF0000"/>
                </a:solidFill>
              </a:rPr>
              <a:t/>
            </a:r>
            <a:br>
              <a:rPr lang="en-US" sz="3200" dirty="0" smtClean="0">
                <a:solidFill>
                  <a:srgbClr val="FF0000"/>
                </a:solidFill>
              </a:rPr>
            </a:br>
            <a:r>
              <a:rPr lang="en-US" sz="3200" dirty="0" smtClean="0">
                <a:solidFill>
                  <a:srgbClr val="FF0000"/>
                </a:solidFill>
              </a:rPr>
              <a:t>9. Waves</a:t>
            </a:r>
            <a:r>
              <a:rPr lang="en-US" sz="3200" dirty="0" smtClean="0"/>
              <a:t/>
            </a:r>
            <a:br>
              <a:rPr lang="en-US" sz="3200" dirty="0" smtClean="0"/>
            </a:br>
            <a:r>
              <a:rPr lang="en-US" sz="3200" dirty="0" smtClean="0"/>
              <a:t/>
            </a:r>
            <a:br>
              <a:rPr lang="en-US" sz="3200" dirty="0" smtClean="0"/>
            </a:br>
            <a:r>
              <a:rPr lang="en-US" sz="3200" dirty="0" smtClean="0"/>
              <a:t>9.1	Wave Height</a:t>
            </a:r>
            <a:br>
              <a:rPr lang="en-US" sz="3200" dirty="0" smtClean="0"/>
            </a:br>
            <a:r>
              <a:rPr lang="en-US" sz="3200" dirty="0" smtClean="0"/>
              <a:t>9.2	Wave Period</a:t>
            </a:r>
            <a:br>
              <a:rPr lang="en-US" sz="3200" dirty="0" smtClean="0"/>
            </a:br>
            <a:r>
              <a:rPr lang="en-US" sz="3200" dirty="0" smtClean="0"/>
              <a:t>9.3	Wave Direction</a:t>
            </a:r>
            <a:br>
              <a:rPr lang="en-US" sz="3200" dirty="0" smtClean="0"/>
            </a:br>
            <a:endParaRPr lang="en-US" sz="3200" dirty="0"/>
          </a:p>
        </p:txBody>
      </p:sp>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2_im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im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2591</TotalTime>
  <Words>275</Words>
  <Application>Microsoft Office PowerPoint</Application>
  <PresentationFormat>On-screen Show (4:3)</PresentationFormat>
  <Paragraphs>109</Paragraphs>
  <Slides>51</Slides>
  <Notes>2</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2_imd</vt:lpstr>
      <vt:lpstr>PowerPoint Presentation</vt:lpstr>
      <vt:lpstr>             Meteorological instrument              Observer</vt:lpstr>
      <vt:lpstr> Meteorological Variables     Weather Forecasting           Climate Study</vt:lpstr>
      <vt:lpstr>1. Temperature 1.1 Air Temperature 1.2 Wet Bulb Temperature 1.3 Maximum Temperature 1.4   Minimum Temperature 1.5  Soil Temperature 1.6 Grass Minimum Temperature 1.7 Leaf Temperature 1.8 Sea Surface Temperature</vt:lpstr>
      <vt:lpstr>   2.Humidity 2.1 Dew Point Temperature 2.2 Relative Humidity 2.3 Vapour Pressure 3. Atmospheric Pressure 3.1 Station Level Pressure 3.2 MSL Pressure/Std. Level 3.3 Pressure Tendency</vt:lpstr>
      <vt:lpstr>  4. Cloud 4.1 Form 4.2 Amount 4.3 Direction 4.4 Height of Cloud Base 4.5 Height of Cloud Top</vt:lpstr>
      <vt:lpstr>   5. Wind 5.1 Speed 5.2 Direction 5.3 Gust 6.  Precipitation 6.1 Amount 6.2 Depth of Snow 6.3 Thickness of Ice Accretion 6.4 Intensity</vt:lpstr>
      <vt:lpstr>   7. Radiation 7.1  Sunshine Duration 7.2 Solar Radiation  8. Visibility 8.1 Meteorological Optical Range (MOR) 8.2 Runway Visual Range (RVR) </vt:lpstr>
      <vt:lpstr>   9. Waves  9.1 Wave Height 9.2 Wave Period 9.3 Wave Direction </vt:lpstr>
      <vt:lpstr>   10. Evaporation 11. Soil Moisture 12. Present &amp; Past Weather 13. Ozone Observation 14. Atmospheric Observation </vt:lpstr>
      <vt:lpstr>    OBSERVING SYSTEM 1. Manned Weather Station 2. Automatic Weather Station 3. Aeronautical Met. Station 4. Agro Meteorological Station 4.1 Evapotranspiration Observation 4.2  Soil Moisture Observation 4.3 Dew gauge Observation </vt:lpstr>
      <vt:lpstr>    5. Upper Air Observation 5.1 Pilot Balloon Observation 5.2 Radiosonde Observation 5.3 Radiowind Observation 5.4 Dropsonde Observation  5.5 Aircraft Observation 5.6 Rocket Observation </vt:lpstr>
      <vt:lpstr>    6. Marine Observation 7. Profiler Station 7.1 RADAR  (RAdio Detection And Ranging) 7.2 LIDAR  (LIght Detection And Ranging) 7.3 SODAR  (SOund Detection And Ranging) 7.4 RASS  (Radio Acoustic Sounding System)  7.5 Wind Profiler  </vt:lpstr>
      <vt:lpstr>   8.  Atmospheric Observation 9.  Urban Observation 10.Road Observation 11.Satellite Observation </vt:lpstr>
      <vt:lpstr>INSTRUMENTS</vt:lpstr>
      <vt:lpstr>SURFACE OBSERVATORY</vt:lpstr>
      <vt:lpstr> THERMOMETER &amp; STEVENSON SCREEN</vt:lpstr>
      <vt:lpstr>KEW PATTERN BAROMETER</vt:lpstr>
      <vt:lpstr>WIND VANE measures wind direction </vt:lpstr>
      <vt:lpstr> ANEMOMETER measures wind speed </vt:lpstr>
      <vt:lpstr>Ordinary Rain Gauge (ORG)</vt:lpstr>
      <vt:lpstr>SNOW GAUGE</vt:lpstr>
      <vt:lpstr>SELF RECORDING RAIN GAUGE</vt:lpstr>
      <vt:lpstr>        Thermograph</vt:lpstr>
      <vt:lpstr>Hair Hygrograph</vt:lpstr>
      <vt:lpstr> Barograph </vt:lpstr>
      <vt:lpstr>ANEROID BAROMETER</vt:lpstr>
      <vt:lpstr>SUNSHINE RECORDER</vt:lpstr>
      <vt:lpstr>AUTOMATIC WEATHER STATION</vt:lpstr>
      <vt:lpstr>RADIATION INSTRUMENTS</vt:lpstr>
      <vt:lpstr>DISDROMETER</vt:lpstr>
      <vt:lpstr>Present Weather Sensor</vt:lpstr>
      <vt:lpstr>CEILOMETER</vt:lpstr>
      <vt:lpstr>RUNWAY VISIBLE RANGE</vt:lpstr>
      <vt:lpstr>LYSIMETER</vt:lpstr>
      <vt:lpstr>OPEN PAN EVAPORIMETER</vt:lpstr>
      <vt:lpstr>BUOY OBSERVATION</vt:lpstr>
      <vt:lpstr>SHIP OBSERVATION</vt:lpstr>
      <vt:lpstr>Sea Surface Temperature</vt:lpstr>
      <vt:lpstr>RADAR</vt:lpstr>
      <vt:lpstr>Radar Picture</vt:lpstr>
      <vt:lpstr>PowerPoint Presentation</vt:lpstr>
      <vt:lpstr>Radio Acoustic Sounding System</vt:lpstr>
      <vt:lpstr> SPECTROPHOTOMETER</vt:lpstr>
      <vt:lpstr>SATELLITE</vt:lpstr>
      <vt:lpstr>Satellite Meteorology</vt:lpstr>
      <vt:lpstr>SATELLITE PRODUCTS</vt:lpstr>
      <vt:lpstr>SATELLITE PRODUCTS</vt:lpstr>
      <vt:lpstr>NETWORK of IMD</vt:lpstr>
      <vt:lpstr>NETWORK of IMD</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Trial</dc:title>
  <dc:creator>Davinder</dc:creator>
  <cp:lastModifiedBy>new</cp:lastModifiedBy>
  <cp:revision>245</cp:revision>
  <dcterms:created xsi:type="dcterms:W3CDTF">2010-01-13T09:59:35Z</dcterms:created>
  <dcterms:modified xsi:type="dcterms:W3CDTF">2015-04-07T02:22:30Z</dcterms:modified>
</cp:coreProperties>
</file>